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9" r:id="rId2"/>
    <p:sldId id="262" r:id="rId3"/>
    <p:sldId id="256" r:id="rId4"/>
    <p:sldId id="258" r:id="rId5"/>
    <p:sldId id="257" r:id="rId6"/>
    <p:sldId id="260"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74496"/>
  </p:normalViewPr>
  <p:slideViewPr>
    <p:cSldViewPr snapToGrid="0" snapToObjects="1" showGuides="1">
      <p:cViewPr varScale="1">
        <p:scale>
          <a:sx n="88" d="100"/>
          <a:sy n="88" d="100"/>
        </p:scale>
        <p:origin x="1728"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F9725-42CC-FC4B-9B5C-A85CDBE6055F}" type="datetimeFigureOut">
              <a:rPr lang="en-US" smtClean="0"/>
              <a:t>4/13/24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D3BB3D-FB58-3C47-8337-CB9DACC2C199}" type="slidenum">
              <a:rPr lang="en-US" smtClean="0"/>
              <a:t>‹#›</a:t>
            </a:fld>
            <a:endParaRPr lang="en-US"/>
          </a:p>
        </p:txBody>
      </p:sp>
    </p:spTree>
    <p:extLst>
      <p:ext uri="{BB962C8B-B14F-4D97-AF65-F5344CB8AC3E}">
        <p14:creationId xmlns:p14="http://schemas.microsoft.com/office/powerpoint/2010/main" val="214300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1</a:t>
            </a:fld>
            <a:endParaRPr lang="en-US"/>
          </a:p>
        </p:txBody>
      </p:sp>
    </p:spTree>
    <p:extLst>
      <p:ext uri="{BB962C8B-B14F-4D97-AF65-F5344CB8AC3E}">
        <p14:creationId xmlns:p14="http://schemas.microsoft.com/office/powerpoint/2010/main" val="624568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read the question</a:t>
            </a:r>
            <a:r>
              <a:rPr lang="en-US" baseline="0" dirty="0"/>
              <a:t> </a:t>
            </a:r>
            <a:r>
              <a:rPr lang="en-US" dirty="0"/>
              <a:t>and answer (30 seconds). No</a:t>
            </a:r>
            <a:r>
              <a:rPr lang="en-US" baseline="0" dirty="0"/>
              <a:t> discussion needed, but showing the distribution of answer can be fun (and matters for later).</a:t>
            </a:r>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2</a:t>
            </a:fld>
            <a:endParaRPr lang="en-US"/>
          </a:p>
        </p:txBody>
      </p:sp>
    </p:spTree>
    <p:extLst>
      <p:ext uri="{BB962C8B-B14F-4D97-AF65-F5344CB8AC3E}">
        <p14:creationId xmlns:p14="http://schemas.microsoft.com/office/powerpoint/2010/main" val="6258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read the question, look at the picture, and answer. Instructors</a:t>
            </a:r>
            <a:r>
              <a:rPr lang="en-US" baseline="0" dirty="0"/>
              <a:t> may show the distribution of answers, but no discussion needed at this time. 1-2 min.</a:t>
            </a:r>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3</a:t>
            </a:fld>
            <a:endParaRPr lang="en-US"/>
          </a:p>
        </p:txBody>
      </p:sp>
    </p:spTree>
    <p:extLst>
      <p:ext uri="{BB962C8B-B14F-4D97-AF65-F5344CB8AC3E}">
        <p14:creationId xmlns:p14="http://schemas.microsoft.com/office/powerpoint/2010/main" val="2119363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slide should *not* be available to students during or before class. </a:t>
            </a:r>
          </a:p>
          <a:p>
            <a:endParaRPr lang="en-US" baseline="0" dirty="0"/>
          </a:p>
          <a:p>
            <a:r>
              <a:rPr lang="en-US" baseline="0" dirty="0"/>
              <a:t>The reveal: 1 minute.</a:t>
            </a:r>
          </a:p>
          <a:p>
            <a:r>
              <a:rPr lang="en-US" baseline="0" dirty="0"/>
              <a:t>Instructors show the slide and invite students to read it.</a:t>
            </a:r>
          </a:p>
          <a:p>
            <a:endParaRPr lang="en-US" baseline="0" dirty="0"/>
          </a:p>
          <a:p>
            <a:r>
              <a:rPr lang="en-US" baseline="0" dirty="0"/>
              <a:t>Students may have questions and/or reactions; some of them are better addressed right away, while others can be parked for later in the activity. </a:t>
            </a:r>
          </a:p>
          <a:p>
            <a:endParaRPr lang="en-US" baseline="0" dirty="0"/>
          </a:p>
          <a:p>
            <a:r>
              <a:rPr lang="en-US" b="1" baseline="0" dirty="0"/>
              <a:t>Among the questions better addressed right away, students may ask</a:t>
            </a:r>
            <a:r>
              <a:rPr lang="en-CA" b="1" baseline="0" dirty="0"/>
              <a:t>:</a:t>
            </a:r>
          </a:p>
          <a:p>
            <a:pPr marL="0" indent="0">
              <a:buFontTx/>
              <a:buNone/>
            </a:pPr>
            <a:r>
              <a:rPr lang="en-US" baseline="0" dirty="0"/>
              <a:t>1. How could we know that some of the plants were treated with </a:t>
            </a:r>
            <a:r>
              <a:rPr lang="en-US" baseline="0" dirty="0" err="1"/>
              <a:t>giberellines</a:t>
            </a:r>
            <a:r>
              <a:rPr lang="en-US" baseline="0" dirty="0"/>
              <a:t>? </a:t>
            </a:r>
          </a:p>
          <a:p>
            <a:pPr marL="0" indent="0">
              <a:buFontTx/>
              <a:buNone/>
            </a:pPr>
            <a:r>
              <a:rPr lang="en-US" baseline="0" dirty="0"/>
              <a:t>2. Isn’t it fair to assume that they were all treated the same? </a:t>
            </a:r>
          </a:p>
          <a:p>
            <a:pPr marL="0" indent="0">
              <a:buFontTx/>
              <a:buNone/>
            </a:pPr>
            <a:r>
              <a:rPr lang="en-US" baseline="0" dirty="0"/>
              <a:t>3. How do we deal with such a question on the exam?</a:t>
            </a:r>
          </a:p>
          <a:p>
            <a:pPr marL="0" indent="0">
              <a:buFontTx/>
              <a:buNone/>
            </a:pPr>
            <a:r>
              <a:rPr lang="en-US" b="1" baseline="0" dirty="0"/>
              <a:t>Some helpful answers are:</a:t>
            </a:r>
          </a:p>
          <a:p>
            <a:pPr marL="228600" indent="-228600">
              <a:buFontTx/>
              <a:buAutoNum type="arabicPeriod"/>
            </a:pPr>
            <a:r>
              <a:rPr lang="en-US" baseline="0" dirty="0"/>
              <a:t>You could not know. So, maybe answer C may have been a better one? (Show the previous slide again if needed, to show option C)</a:t>
            </a:r>
          </a:p>
          <a:p>
            <a:pPr marL="228600" indent="-228600">
              <a:buFontTx/>
              <a:buAutoNum type="arabicPeriod"/>
            </a:pPr>
            <a:r>
              <a:rPr lang="en-US" baseline="0" dirty="0"/>
              <a:t>Not necessarily. To be sure, we’ll want to spell out our assumption </a:t>
            </a:r>
            <a:r>
              <a:rPr lang="mr-IN" baseline="0" dirty="0"/>
              <a:t>–</a:t>
            </a:r>
            <a:r>
              <a:rPr lang="en-US" baseline="0" dirty="0"/>
              <a:t> as is done in the question with respect to peas and cabbage. In an open-ended answer we could say: “assuming that all plants were grown and treated exactly in the same way, …”.</a:t>
            </a:r>
          </a:p>
          <a:p>
            <a:pPr marL="228600" indent="-228600">
              <a:buFontTx/>
              <a:buAutoNum type="arabicPeriod"/>
            </a:pPr>
            <a:r>
              <a:rPr lang="en-US" baseline="0" dirty="0"/>
              <a:t>[This will depend on the format of exam questions used in the course. For example, there may be multiple choice with a space for explaining one’s answers, in which case students should describe, in their explanation, any assumptions they made to reach their answer and/or what additional information they may want to have for a more specific answer (e.g., they would need information about how the plants were treated). If straight multiple choice questions are used, with no space for explanation, then students should now know that questions need be answered at face value (in this case, answer C would be the best).]</a:t>
            </a:r>
          </a:p>
          <a:p>
            <a:pPr marL="228600" indent="-228600">
              <a:buFontTx/>
              <a:buAutoNum type="arabicPeriod"/>
            </a:pPr>
            <a:endParaRPr lang="en-US" baseline="0" dirty="0"/>
          </a:p>
          <a:p>
            <a:pPr marL="0" indent="0">
              <a:buFontTx/>
              <a:buNone/>
            </a:pPr>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4</a:t>
            </a:fld>
            <a:endParaRPr lang="en-US"/>
          </a:p>
        </p:txBody>
      </p:sp>
    </p:spTree>
    <p:extLst>
      <p:ext uri="{BB962C8B-B14F-4D97-AF65-F5344CB8AC3E}">
        <p14:creationId xmlns:p14="http://schemas.microsoft.com/office/powerpoint/2010/main" val="1858245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a:t>
            </a:r>
            <a:r>
              <a:rPr lang="en-US" baseline="0" dirty="0"/>
              <a:t> not available to students during or before class. But this info should get to students (either they take notes in class, or they get it after class, or it’s embedded in a subsequent worksheet or other resource). </a:t>
            </a:r>
          </a:p>
          <a:p>
            <a:r>
              <a:rPr lang="en-US" baseline="0" dirty="0"/>
              <a:t>3-4 min as students may have further questions on this, or may want to take notes.</a:t>
            </a:r>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5</a:t>
            </a:fld>
            <a:endParaRPr lang="en-US"/>
          </a:p>
        </p:txBody>
      </p:sp>
    </p:spTree>
    <p:extLst>
      <p:ext uri="{BB962C8B-B14F-4D97-AF65-F5344CB8AC3E}">
        <p14:creationId xmlns:p14="http://schemas.microsoft.com/office/powerpoint/2010/main" val="91369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read the question</a:t>
            </a:r>
            <a:r>
              <a:rPr lang="en-US" baseline="0" dirty="0"/>
              <a:t> </a:t>
            </a:r>
            <a:r>
              <a:rPr lang="en-US" dirty="0"/>
              <a:t>and answer (30 seconds). [correct = FALSE]</a:t>
            </a:r>
          </a:p>
          <a:p>
            <a:endParaRPr lang="en-US" dirty="0"/>
          </a:p>
          <a:p>
            <a:r>
              <a:rPr lang="en-US" dirty="0"/>
              <a:t>Debrief; 4-5 minutes:</a:t>
            </a:r>
          </a:p>
          <a:p>
            <a:r>
              <a:rPr lang="en-US" dirty="0"/>
              <a:t>Instructors can show the answer distribution to the class. </a:t>
            </a:r>
          </a:p>
          <a:p>
            <a:r>
              <a:rPr lang="en-US" dirty="0"/>
              <a:t>If the vast majority has selected “B. FALSE!”, instructors can ask one or two students to share why they selected that answer (the statement is inaccurate/makes an assumption/is too absolute; a garden pea with the t/t genotype will not always necessarily be “short”, e.g. if it is treated with </a:t>
            </a:r>
            <a:r>
              <a:rPr lang="en-US" dirty="0" err="1"/>
              <a:t>giberellines</a:t>
            </a:r>
            <a:r>
              <a:rPr lang="en-US" dirty="0"/>
              <a:t> it will likely grow very tall!). Instructors should also invite students who selected “A. TRUE!” to share their reasoning – these students may very well have come to their answer by making the assumption that the pea plants were grown in the same conditions as Mendel grew them.</a:t>
            </a:r>
          </a:p>
          <a:p>
            <a:r>
              <a:rPr lang="en-US" dirty="0"/>
              <a:t>If the class is somewhat split between the two answers, instructors can give students 2 minutes to find someone who answered differently from them and try to convince them before voting again; then, instructors can invite 1-2 students to share the reasoning behind their answers.</a:t>
            </a:r>
          </a:p>
          <a:p>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6</a:t>
            </a:fld>
            <a:endParaRPr lang="en-US"/>
          </a:p>
        </p:txBody>
      </p:sp>
    </p:spTree>
    <p:extLst>
      <p:ext uri="{BB962C8B-B14F-4D97-AF65-F5344CB8AC3E}">
        <p14:creationId xmlns:p14="http://schemas.microsoft.com/office/powerpoint/2010/main" val="79416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read the question</a:t>
            </a:r>
            <a:r>
              <a:rPr lang="en-US" baseline="0" dirty="0"/>
              <a:t> </a:t>
            </a:r>
            <a:r>
              <a:rPr lang="en-US" dirty="0"/>
              <a:t>and answer (30 seconds). [correct answer = FALSE]</a:t>
            </a:r>
          </a:p>
          <a:p>
            <a:endParaRPr lang="en-US" dirty="0"/>
          </a:p>
          <a:p>
            <a:r>
              <a:rPr lang="en-US" dirty="0"/>
              <a:t>Debrief; 5 minutes:</a:t>
            </a:r>
          </a:p>
          <a:p>
            <a:pPr marL="171450" indent="-171450">
              <a:buFontTx/>
              <a:buChar char="-"/>
            </a:pPr>
            <a:r>
              <a:rPr lang="en-US" dirty="0"/>
              <a:t>Instructors can show the class the distribution of answers before either inviting a few students to share the reasoning behind their answers, or having students pair up (or make trios) with classmates who selected a different answer, discuss for a couple of minutes, vote again, and finally share their reasoning. </a:t>
            </a:r>
          </a:p>
          <a:p>
            <a:pPr marL="171450" indent="-171450">
              <a:buFontTx/>
              <a:buChar char="-"/>
            </a:pPr>
            <a:endParaRPr lang="en-US" dirty="0"/>
          </a:p>
          <a:p>
            <a:r>
              <a:rPr lang="en-US" b="1" dirty="0"/>
              <a:t>Follow-up; at the instructors’ discretion:</a:t>
            </a:r>
          </a:p>
          <a:p>
            <a:r>
              <a:rPr lang="en-US" dirty="0"/>
              <a:t>Instructors</a:t>
            </a:r>
            <a:r>
              <a:rPr lang="en-US" baseline="0" dirty="0"/>
              <a:t> c</a:t>
            </a:r>
            <a:r>
              <a:rPr lang="en-US" dirty="0"/>
              <a:t>an follow up with (and/or students may ask) open informal questions such as:</a:t>
            </a:r>
          </a:p>
          <a:p>
            <a:pPr marL="171450" indent="-171450">
              <a:buFontTx/>
              <a:buChar char="-"/>
            </a:pPr>
            <a:r>
              <a:rPr lang="en-US" baseline="0" dirty="0"/>
              <a:t>What can make a T/T pea plant not tall? [Examples: lack of nutrients, lack of light, age (all plants start off short!) etc.]</a:t>
            </a:r>
          </a:p>
          <a:p>
            <a:pPr marL="171450" indent="-171450">
              <a:buFontTx/>
              <a:buChar char="-"/>
            </a:pPr>
            <a:r>
              <a:rPr lang="en-US" baseline="0" dirty="0"/>
              <a:t>What would happen to a plant that is T/T if we treat it with </a:t>
            </a:r>
            <a:r>
              <a:rPr lang="en-US" baseline="0" dirty="0" err="1"/>
              <a:t>giberellines</a:t>
            </a:r>
            <a:r>
              <a:rPr lang="en-US" baseline="0" dirty="0"/>
              <a:t>? Make a prediction, and explain your reasoning. [Many answers possible and valid as long as the logic is sound. T/T plants can grow taller with the addition of </a:t>
            </a:r>
            <a:r>
              <a:rPr lang="en-US" baseline="0" dirty="0" err="1"/>
              <a:t>giberellins</a:t>
            </a:r>
            <a:r>
              <a:rPr lang="en-US" baseline="0" dirty="0"/>
              <a:t> than they would without, but there is a limit].</a:t>
            </a:r>
          </a:p>
          <a:p>
            <a:pPr marL="171450" indent="-171450">
              <a:buFontTx/>
              <a:buChar char="-"/>
            </a:pPr>
            <a:r>
              <a:rPr lang="en-CA" baseline="0" dirty="0"/>
              <a:t>How do we even define “tall” and “short”? [We would have to set criteria, and people may agree or disagree on the criteria to be used. If students have some knowledge of statistics, they could discuss looking at distributions. The main message is that there may or may not be a clear distinction to be made between “tall” and “short” in a given set of environmental conditions, and this distinction would of course only be valid in the environmental conditions in which it has been defined].</a:t>
            </a:r>
          </a:p>
          <a:p>
            <a:pPr marL="0" indent="0">
              <a:buFontTx/>
              <a:buNone/>
            </a:pPr>
            <a:endParaRPr lang="en-US" dirty="0"/>
          </a:p>
          <a:p>
            <a:pPr marL="0" indent="0">
              <a:buFontTx/>
              <a:buNone/>
            </a:pPr>
            <a:r>
              <a:rPr lang="en-US" dirty="0"/>
              <a:t>These</a:t>
            </a:r>
            <a:r>
              <a:rPr lang="en-US" baseline="0" dirty="0"/>
              <a:t> questions can also be used as a homework or follow-up activity.</a:t>
            </a:r>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7</a:t>
            </a:fld>
            <a:endParaRPr lang="en-US"/>
          </a:p>
        </p:txBody>
      </p:sp>
    </p:spTree>
    <p:extLst>
      <p:ext uri="{BB962C8B-B14F-4D97-AF65-F5344CB8AC3E}">
        <p14:creationId xmlns:p14="http://schemas.microsoft.com/office/powerpoint/2010/main" val="1238122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3BB3D-FB58-3C47-8337-CB9DACC2C199}" type="slidenum">
              <a:rPr lang="en-US" smtClean="0"/>
              <a:t>8</a:t>
            </a:fld>
            <a:endParaRPr lang="en-US"/>
          </a:p>
        </p:txBody>
      </p:sp>
    </p:spTree>
    <p:extLst>
      <p:ext uri="{BB962C8B-B14F-4D97-AF65-F5344CB8AC3E}">
        <p14:creationId xmlns:p14="http://schemas.microsoft.com/office/powerpoint/2010/main" val="460343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CA"/>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9A7B5062-47E4-734D-8BE7-C0799D1A7DF0}" type="datetime1">
              <a:rPr lang="en-CA" smtClean="0"/>
              <a:t>2024-04-13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39625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F2EBE9F5-8E8E-E04F-A6CD-CFCE429B32F1}" type="datetime1">
              <a:rPr lang="en-CA" smtClean="0"/>
              <a:t>2024-04-13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175060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B323420-1800-DA4C-B7EC-5BF432927900}" type="datetime1">
              <a:rPr lang="en-CA" smtClean="0"/>
              <a:t>2024-04-13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187210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35B96AF-84CD-DE4B-9E9F-3AB701275DC1}" type="datetime1">
              <a:rPr lang="en-CA" smtClean="0"/>
              <a:t>2024-04-13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95750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CA"/>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94886EF6-D8B7-CE46-9EFB-24ECC49D7745}" type="datetime1">
              <a:rPr lang="en-CA" smtClean="0"/>
              <a:t>2024-04-13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171924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D0689355-5988-9244-ADF3-FA71DEA6A490}" type="datetime1">
              <a:rPr lang="en-CA" smtClean="0"/>
              <a:t>2024-04-13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102812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CA"/>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E313107-C510-BC44-B66C-E761C4A0BAB9}" type="datetime1">
              <a:rPr lang="en-CA" smtClean="0"/>
              <a:t>2024-04-13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109590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AB9434E6-29E5-404B-912C-ABDD4D6F643C}" type="datetime1">
              <a:rPr lang="en-CA" smtClean="0"/>
              <a:t>2024-04-13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207045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24E38-C171-5A46-BAE6-319536122852}" type="datetime1">
              <a:rPr lang="en-CA" smtClean="0"/>
              <a:t>2024-04-13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27053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CA"/>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a:t>Click to edit Master text styles</a:t>
            </a:r>
          </a:p>
        </p:txBody>
      </p:sp>
      <p:sp>
        <p:nvSpPr>
          <p:cNvPr id="5" name="Date Placeholder 4"/>
          <p:cNvSpPr>
            <a:spLocks noGrp="1"/>
          </p:cNvSpPr>
          <p:nvPr>
            <p:ph type="dt" sz="half" idx="10"/>
          </p:nvPr>
        </p:nvSpPr>
        <p:spPr/>
        <p:txBody>
          <a:bodyPr/>
          <a:lstStyle/>
          <a:p>
            <a:fld id="{F3F02D63-3B73-AD48-9E9E-75183610D4A5}" type="datetime1">
              <a:rPr lang="en-CA" smtClean="0"/>
              <a:t>2024-04-13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71051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CA"/>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a:t>Click to edit Master text styles</a:t>
            </a:r>
          </a:p>
        </p:txBody>
      </p:sp>
      <p:sp>
        <p:nvSpPr>
          <p:cNvPr id="5" name="Date Placeholder 4"/>
          <p:cNvSpPr>
            <a:spLocks noGrp="1"/>
          </p:cNvSpPr>
          <p:nvPr>
            <p:ph type="dt" sz="half" idx="10"/>
          </p:nvPr>
        </p:nvSpPr>
        <p:spPr/>
        <p:txBody>
          <a:bodyPr/>
          <a:lstStyle/>
          <a:p>
            <a:fld id="{B420BF96-374E-584B-B21C-36E81CF60DAA}" type="datetime1">
              <a:rPr lang="en-CA" smtClean="0"/>
              <a:t>2024-04-13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194B5-502A-D943-A62E-7156BFB15284}" type="slidenum">
              <a:rPr lang="en-US" smtClean="0"/>
              <a:t>‹#›</a:t>
            </a:fld>
            <a:endParaRPr lang="en-US"/>
          </a:p>
        </p:txBody>
      </p:sp>
    </p:spTree>
    <p:extLst>
      <p:ext uri="{BB962C8B-B14F-4D97-AF65-F5344CB8AC3E}">
        <p14:creationId xmlns:p14="http://schemas.microsoft.com/office/powerpoint/2010/main" val="156966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A1B-34C3-A54B-8FF6-1CD29877F258}" type="datetime1">
              <a:rPr lang="en-CA" smtClean="0"/>
              <a:t>2024-04-13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194B5-502A-D943-A62E-7156BFB15284}" type="slidenum">
              <a:rPr lang="en-US" smtClean="0"/>
              <a:t>‹#›</a:t>
            </a:fld>
            <a:endParaRPr lang="en-US"/>
          </a:p>
        </p:txBody>
      </p:sp>
    </p:spTree>
    <p:extLst>
      <p:ext uri="{BB962C8B-B14F-4D97-AF65-F5344CB8AC3E}">
        <p14:creationId xmlns:p14="http://schemas.microsoft.com/office/powerpoint/2010/main" val="1282355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525/abt.2014.76.4.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doi.org/10.1093/plphys/kiac424" TargetMode="External"/><Relationship Id="rId4" Type="http://schemas.openxmlformats.org/officeDocument/2006/relationships/hyperlink" Target="https://collection.sciencemuseumgroup.org.uk/objects/co8799508/daily-herald-photograph-giant-cabbages-photographic-pri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ollection.sciencemuseumgroup.org.uk/objects/co8799508/daily-herald-photograph-giant-cabbages-photographic-pri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ollection.sciencemuseumgroup.org.uk/objects/co8799508/daily-herald-photograph-giant-cabbages-photographic-pri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ollection.sciencemuseumgroup.org.uk/objects/co8799508/daily-herald-photograph-giant-cabbages-photographic-prin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GARDEN PEAS AND CABBAGE PLANTS: A short ‘de-simplified genetics’ activity</a:t>
            </a: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10" name="TextBox 9"/>
          <p:cNvSpPr txBox="1"/>
          <p:nvPr/>
        </p:nvSpPr>
        <p:spPr>
          <a:xfrm>
            <a:off x="705482" y="980123"/>
            <a:ext cx="10751412" cy="5170646"/>
          </a:xfrm>
          <a:prstGeom prst="rect">
            <a:avLst/>
          </a:prstGeom>
          <a:noFill/>
        </p:spPr>
        <p:txBody>
          <a:bodyPr wrap="square" rtlCol="0">
            <a:spAutoFit/>
          </a:bodyPr>
          <a:lstStyle/>
          <a:p>
            <a:pPr>
              <a:spcAft>
                <a:spcPts val="1200"/>
              </a:spcAft>
            </a:pPr>
            <a:r>
              <a:rPr lang="en-US" sz="2000" b="1" dirty="0"/>
              <a:t>This activity is almost entirely based on (and is inspired from) the following article</a:t>
            </a:r>
            <a:r>
              <a:rPr lang="en-US" sz="2000" dirty="0"/>
              <a:t>: </a:t>
            </a:r>
          </a:p>
          <a:p>
            <a:pPr>
              <a:spcAft>
                <a:spcPts val="1200"/>
              </a:spcAft>
            </a:pPr>
            <a:r>
              <a:rPr lang="en-US" sz="2000" dirty="0"/>
              <a:t>Smith, M.U. (2014). It’s Not Your Grandmother’s Genetics Anymore! </a:t>
            </a:r>
            <a:r>
              <a:rPr lang="en-US" sz="2000" i="1" dirty="0"/>
              <a:t>The American Biology Teacher</a:t>
            </a:r>
            <a:r>
              <a:rPr lang="en-US" sz="2000" dirty="0"/>
              <a:t> 7</a:t>
            </a:r>
            <a:r>
              <a:rPr lang="en-US" sz="2000" i="1" dirty="0"/>
              <a:t>6</a:t>
            </a:r>
            <a:r>
              <a:rPr lang="en-US" sz="2000" dirty="0"/>
              <a:t>(4): 224–229. </a:t>
            </a:r>
            <a:r>
              <a:rPr lang="en-US" sz="2000" dirty="0">
                <a:hlinkClick r:id="rId3"/>
              </a:rPr>
              <a:t>https://doi.org/10.1525/abt.2014.76.4.2</a:t>
            </a:r>
            <a:endParaRPr lang="en-US" sz="2000" dirty="0"/>
          </a:p>
          <a:p>
            <a:pPr>
              <a:spcAft>
                <a:spcPts val="1200"/>
              </a:spcAft>
            </a:pPr>
            <a:endParaRPr lang="en-US" sz="2000" dirty="0"/>
          </a:p>
          <a:p>
            <a:pPr>
              <a:spcAft>
                <a:spcPts val="1200"/>
              </a:spcAft>
            </a:pPr>
            <a:r>
              <a:rPr lang="en-US" sz="2000" b="1" dirty="0"/>
              <a:t>The photo of the scientist (</a:t>
            </a:r>
            <a:r>
              <a:rPr lang="en-CA" sz="2000" b="1" i="0" u="none" strike="noStrike" dirty="0">
                <a:solidFill>
                  <a:srgbClr val="000000"/>
                </a:solidFill>
                <a:effectLst/>
                <a:highlight>
                  <a:srgbClr val="FFFFFF"/>
                </a:highlight>
                <a:latin typeface="SMGSans"/>
              </a:rPr>
              <a:t>Dr. S. H. </a:t>
            </a:r>
            <a:r>
              <a:rPr lang="en-CA" sz="2000" b="1" i="0" u="none" strike="noStrike" dirty="0" err="1">
                <a:solidFill>
                  <a:srgbClr val="000000"/>
                </a:solidFill>
                <a:effectLst/>
                <a:highlight>
                  <a:srgbClr val="FFFFFF"/>
                </a:highlight>
                <a:latin typeface="SMGSans"/>
              </a:rPr>
              <a:t>Wittwer</a:t>
            </a:r>
            <a:r>
              <a:rPr lang="en-CA" sz="2000" b="1" dirty="0">
                <a:solidFill>
                  <a:srgbClr val="000000"/>
                </a:solidFill>
                <a:highlight>
                  <a:srgbClr val="FFFFFF"/>
                </a:highlight>
                <a:latin typeface="SMGSans"/>
              </a:rPr>
              <a:t>, 1917 - 2012</a:t>
            </a:r>
            <a:r>
              <a:rPr lang="en-US" sz="2000" b="1" dirty="0"/>
              <a:t>) and the giant cabbages</a:t>
            </a:r>
            <a:r>
              <a:rPr lang="en-US" sz="2000" dirty="0"/>
              <a:t>:</a:t>
            </a:r>
          </a:p>
          <a:p>
            <a:pPr>
              <a:spcAft>
                <a:spcPts val="1200"/>
              </a:spcAft>
            </a:pPr>
            <a:r>
              <a:rPr lang="en-US" sz="2000" dirty="0"/>
              <a:t>Science Museum Group. Daily Herald Photograph: Giant Cabbages. 1983-5236/41739Science Museum Group Collection Online. Accessed 13 April 2024. </a:t>
            </a:r>
            <a:r>
              <a:rPr lang="en-US" sz="2000" dirty="0">
                <a:hlinkClick r:id="rId4"/>
              </a:rPr>
              <a:t>https://collection.sciencemuseumgroup.org.uk/objects/co8799508/daily-herald-photograph-giant-cabbages-photographic-print</a:t>
            </a:r>
            <a:r>
              <a:rPr lang="en-US" sz="2000" dirty="0"/>
              <a:t>. CC 4.0</a:t>
            </a:r>
          </a:p>
          <a:p>
            <a:pPr>
              <a:spcAft>
                <a:spcPts val="1200"/>
              </a:spcAft>
            </a:pPr>
            <a:endParaRPr lang="en-US" sz="2000" dirty="0"/>
          </a:p>
          <a:p>
            <a:pPr>
              <a:spcAft>
                <a:spcPts val="1200"/>
              </a:spcAft>
            </a:pPr>
            <a:r>
              <a:rPr lang="en-US" sz="2000" b="1" dirty="0"/>
              <a:t>To learn more about the </a:t>
            </a:r>
            <a:r>
              <a:rPr lang="en-US" sz="2000" b="1" i="1" dirty="0"/>
              <a:t>loci</a:t>
            </a:r>
            <a:r>
              <a:rPr lang="en-US" sz="2000" b="1" dirty="0"/>
              <a:t> related to Mendel’s garden pea phenotypes</a:t>
            </a:r>
            <a:r>
              <a:rPr lang="en-US" sz="2000" dirty="0"/>
              <a:t>:</a:t>
            </a:r>
          </a:p>
          <a:p>
            <a:pPr>
              <a:spcAft>
                <a:spcPts val="1200"/>
              </a:spcAft>
            </a:pPr>
            <a:r>
              <a:rPr lang="en-CA" sz="2000" b="0" i="0" u="none" strike="noStrike" dirty="0" err="1">
                <a:solidFill>
                  <a:srgbClr val="2A2A2A"/>
                </a:solidFill>
                <a:effectLst/>
                <a:highlight>
                  <a:srgbClr val="FFFFFF"/>
                </a:highlight>
              </a:rPr>
              <a:t>Sussmilch</a:t>
            </a:r>
            <a:r>
              <a:rPr lang="en-CA" sz="2000" b="0" i="0" u="none" strike="noStrike" dirty="0">
                <a:solidFill>
                  <a:srgbClr val="2A2A2A"/>
                </a:solidFill>
                <a:effectLst/>
                <a:highlight>
                  <a:srgbClr val="FFFFFF"/>
                </a:highlight>
              </a:rPr>
              <a:t>, F.C, Ross, J.J., and Reid, J.B. (2022). Mendel: From genes to genome. </a:t>
            </a:r>
            <a:r>
              <a:rPr lang="en-CA" sz="2000" b="0" i="1" u="none" strike="noStrike" dirty="0">
                <a:solidFill>
                  <a:srgbClr val="2A2A2A"/>
                </a:solidFill>
                <a:effectLst/>
              </a:rPr>
              <a:t>Plant Physiology</a:t>
            </a:r>
            <a:r>
              <a:rPr lang="en-CA" sz="2000" dirty="0">
                <a:solidFill>
                  <a:srgbClr val="2A2A2A"/>
                </a:solidFill>
                <a:highlight>
                  <a:srgbClr val="FFFFFF"/>
                </a:highlight>
              </a:rPr>
              <a:t> </a:t>
            </a:r>
            <a:r>
              <a:rPr lang="en-CA" sz="2000" b="0" i="0" u="none" strike="noStrike" dirty="0">
                <a:solidFill>
                  <a:srgbClr val="2A2A2A"/>
                </a:solidFill>
                <a:effectLst/>
                <a:highlight>
                  <a:srgbClr val="FFFFFF"/>
                </a:highlight>
              </a:rPr>
              <a:t>190(4): 2103–2114</a:t>
            </a:r>
            <a:r>
              <a:rPr lang="en-CA" sz="2000" dirty="0">
                <a:solidFill>
                  <a:srgbClr val="2A2A2A"/>
                </a:solidFill>
                <a:highlight>
                  <a:srgbClr val="FFFFFF"/>
                </a:highlight>
              </a:rPr>
              <a:t>.</a:t>
            </a:r>
            <a:r>
              <a:rPr lang="en-CA" sz="2000" b="0" i="0" u="none" strike="noStrike" dirty="0">
                <a:solidFill>
                  <a:srgbClr val="2A2A2A"/>
                </a:solidFill>
                <a:effectLst/>
                <a:highlight>
                  <a:srgbClr val="FFFFFF"/>
                </a:highlight>
              </a:rPr>
              <a:t> </a:t>
            </a:r>
            <a:r>
              <a:rPr lang="en-CA" sz="2000" b="0" i="0" u="none" strike="noStrike" dirty="0">
                <a:solidFill>
                  <a:srgbClr val="006FB7"/>
                </a:solidFill>
                <a:effectLst/>
                <a:hlinkClick r:id="rId5"/>
              </a:rPr>
              <a:t>https://doi.org/10.1093/plphys/kiac424</a:t>
            </a:r>
            <a:endParaRPr lang="en-US" sz="2000" dirty="0"/>
          </a:p>
        </p:txBody>
      </p:sp>
      <p:sp>
        <p:nvSpPr>
          <p:cNvPr id="3" name="Slide Number Placeholder 2"/>
          <p:cNvSpPr>
            <a:spLocks noGrp="1"/>
          </p:cNvSpPr>
          <p:nvPr>
            <p:ph type="sldNum" sz="quarter" idx="12"/>
          </p:nvPr>
        </p:nvSpPr>
        <p:spPr/>
        <p:txBody>
          <a:bodyPr/>
          <a:lstStyle/>
          <a:p>
            <a:fld id="{45E194B5-502A-D943-A62E-7156BFB15284}" type="slidenum">
              <a:rPr lang="en-US" smtClean="0"/>
              <a:t>1</a:t>
            </a:fld>
            <a:endParaRPr lang="en-US"/>
          </a:p>
        </p:txBody>
      </p:sp>
    </p:spTree>
    <p:extLst>
      <p:ext uri="{BB962C8B-B14F-4D97-AF65-F5344CB8AC3E}">
        <p14:creationId xmlns:p14="http://schemas.microsoft.com/office/powerpoint/2010/main" val="58370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CLICKER QUESTION!</a:t>
            </a: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339789" y="5910872"/>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705482" y="798023"/>
            <a:ext cx="10751412" cy="3877985"/>
          </a:xfrm>
          <a:prstGeom prst="rect">
            <a:avLst/>
          </a:prstGeom>
          <a:noFill/>
        </p:spPr>
        <p:txBody>
          <a:bodyPr wrap="square" rtlCol="0">
            <a:spAutoFit/>
          </a:bodyPr>
          <a:lstStyle/>
          <a:p>
            <a:pPr>
              <a:spcAft>
                <a:spcPts val="1200"/>
              </a:spcAft>
            </a:pPr>
            <a:r>
              <a:rPr lang="en-US" sz="2400" dirty="0"/>
              <a:t>One of the phenotypes that Mendel examined in his work on pea plants was plant height. He had plants that were “tall” and plants that were “short”. We refer to the two alleles postulated to be responsible for this phenotypic difference as </a:t>
            </a:r>
            <a:r>
              <a:rPr lang="en-US" sz="2400" i="1" dirty="0"/>
              <a:t>T</a:t>
            </a:r>
            <a:r>
              <a:rPr lang="en-US" sz="2400" dirty="0"/>
              <a:t> (present in tall but not in short plants) and </a:t>
            </a:r>
            <a:r>
              <a:rPr lang="en-US" sz="2400" i="1" dirty="0"/>
              <a:t>t</a:t>
            </a:r>
            <a:r>
              <a:rPr lang="en-US" sz="2400" dirty="0"/>
              <a:t>.</a:t>
            </a:r>
          </a:p>
          <a:p>
            <a:pPr>
              <a:spcAft>
                <a:spcPts val="1200"/>
              </a:spcAft>
            </a:pPr>
            <a:endParaRPr lang="en-US" sz="2400" dirty="0"/>
          </a:p>
          <a:p>
            <a:r>
              <a:rPr lang="en-US" sz="2400" b="1" dirty="0"/>
              <a:t>True or false: A garden pea with the </a:t>
            </a:r>
            <a:r>
              <a:rPr lang="en-US" sz="2400" b="1" i="1" dirty="0"/>
              <a:t>T/T</a:t>
            </a:r>
            <a:r>
              <a:rPr lang="en-US" sz="2400" b="1" dirty="0"/>
              <a:t> genotype will be tall.</a:t>
            </a:r>
          </a:p>
          <a:p>
            <a:endParaRPr lang="en-US" sz="2400" b="1" dirty="0"/>
          </a:p>
          <a:p>
            <a:pPr marL="457200" indent="-457200">
              <a:spcAft>
                <a:spcPts val="1200"/>
              </a:spcAft>
              <a:buFont typeface="+mj-lt"/>
              <a:buAutoNum type="alphaUcPeriod"/>
            </a:pPr>
            <a:r>
              <a:rPr lang="en-US" sz="2400" dirty="0"/>
              <a:t>TRUE!</a:t>
            </a:r>
          </a:p>
          <a:p>
            <a:pPr marL="457200" indent="-457200">
              <a:spcAft>
                <a:spcPts val="1200"/>
              </a:spcAft>
              <a:buFont typeface="+mj-lt"/>
              <a:buAutoNum type="alphaUcPeriod"/>
            </a:pPr>
            <a:r>
              <a:rPr lang="en-US" sz="2400" dirty="0"/>
              <a:t>FALSE!</a:t>
            </a:r>
          </a:p>
        </p:txBody>
      </p:sp>
      <p:sp>
        <p:nvSpPr>
          <p:cNvPr id="11" name="TextBox 10"/>
          <p:cNvSpPr txBox="1"/>
          <p:nvPr/>
        </p:nvSpPr>
        <p:spPr>
          <a:xfrm>
            <a:off x="2730651" y="5657611"/>
            <a:ext cx="369346" cy="461665"/>
          </a:xfrm>
          <a:prstGeom prst="rect">
            <a:avLst/>
          </a:prstGeom>
          <a:noFill/>
        </p:spPr>
        <p:txBody>
          <a:bodyPr wrap="square" rtlCol="0">
            <a:spAutoFit/>
          </a:bodyPr>
          <a:lstStyle/>
          <a:p>
            <a:r>
              <a:rPr lang="en-US" sz="2400" b="1" dirty="0">
                <a:solidFill>
                  <a:schemeClr val="bg1"/>
                </a:solidFill>
              </a:rPr>
              <a:t>5</a:t>
            </a:r>
          </a:p>
        </p:txBody>
      </p:sp>
      <p:sp>
        <p:nvSpPr>
          <p:cNvPr id="3" name="Slide Number Placeholder 2"/>
          <p:cNvSpPr>
            <a:spLocks noGrp="1"/>
          </p:cNvSpPr>
          <p:nvPr>
            <p:ph type="sldNum" sz="quarter" idx="12"/>
          </p:nvPr>
        </p:nvSpPr>
        <p:spPr/>
        <p:txBody>
          <a:bodyPr/>
          <a:lstStyle/>
          <a:p>
            <a:fld id="{45E194B5-502A-D943-A62E-7156BFB15284}" type="slidenum">
              <a:rPr lang="en-US" smtClean="0"/>
              <a:t>2</a:t>
            </a:fld>
            <a:endParaRPr lang="en-US"/>
          </a:p>
        </p:txBody>
      </p:sp>
    </p:spTree>
    <p:extLst>
      <p:ext uri="{BB962C8B-B14F-4D97-AF65-F5344CB8AC3E}">
        <p14:creationId xmlns:p14="http://schemas.microsoft.com/office/powerpoint/2010/main" val="202984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58EE3AE-FA57-18EA-11C1-2B1007686D9E}"/>
              </a:ext>
            </a:extLst>
          </p:cNvPr>
          <p:cNvPicPr>
            <a:picLocks noChangeAspect="1"/>
          </p:cNvPicPr>
          <p:nvPr/>
        </p:nvPicPr>
        <p:blipFill>
          <a:blip r:embed="rId3"/>
          <a:stretch>
            <a:fillRect/>
          </a:stretch>
        </p:blipFill>
        <p:spPr>
          <a:xfrm>
            <a:off x="-5482" y="463834"/>
            <a:ext cx="2917371" cy="6411332"/>
          </a:xfrm>
          <a:prstGeom prst="rect">
            <a:avLst/>
          </a:prstGeom>
        </p:spPr>
      </p:pic>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CLICKER QUESTION!</a:t>
            </a:r>
          </a:p>
        </p:txBody>
      </p:sp>
      <p:sp>
        <p:nvSpPr>
          <p:cNvPr id="6" name="TextBox 5"/>
          <p:cNvSpPr txBox="1"/>
          <p:nvPr/>
        </p:nvSpPr>
        <p:spPr>
          <a:xfrm>
            <a:off x="516800" y="6497155"/>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206461" y="6496671"/>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644286" y="6498555"/>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005960" y="6476926"/>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3369039" y="667772"/>
            <a:ext cx="8369450" cy="4924425"/>
          </a:xfrm>
          <a:prstGeom prst="rect">
            <a:avLst/>
          </a:prstGeom>
          <a:noFill/>
        </p:spPr>
        <p:txBody>
          <a:bodyPr wrap="square" rtlCol="0">
            <a:spAutoFit/>
          </a:bodyPr>
          <a:lstStyle/>
          <a:p>
            <a:pPr>
              <a:spcAft>
                <a:spcPts val="1200"/>
              </a:spcAft>
            </a:pPr>
            <a:r>
              <a:rPr lang="en-US" sz="2400" dirty="0"/>
              <a:t>The picture on the left shows a scientist tending to cabbage plants (numbered 1-5) in a laboratory setting. These plants are all the same age. With respect to the phenotype “height”, we can see that there is variation: some are substantially taller than others!</a:t>
            </a:r>
            <a:endParaRPr lang="en-US" sz="1200" dirty="0"/>
          </a:p>
          <a:p>
            <a:pPr>
              <a:spcAft>
                <a:spcPts val="1200"/>
              </a:spcAft>
            </a:pPr>
            <a:endParaRPr lang="en-US" sz="1200" b="1" dirty="0"/>
          </a:p>
          <a:p>
            <a:pPr>
              <a:spcAft>
                <a:spcPts val="1200"/>
              </a:spcAft>
            </a:pPr>
            <a:r>
              <a:rPr lang="en-US" sz="2400" b="1" dirty="0"/>
              <a:t>Assuming that what is true for peas is true for cabbage, what are the likely genotypes of these plants (in terms of their “</a:t>
            </a:r>
            <a:r>
              <a:rPr lang="en-US" sz="2400" b="1" i="1" dirty="0"/>
              <a:t>T</a:t>
            </a:r>
            <a:r>
              <a:rPr lang="en-US" sz="2400" b="1" dirty="0"/>
              <a:t>” gene)?</a:t>
            </a:r>
          </a:p>
          <a:p>
            <a:pPr marL="457200" indent="-457200">
              <a:spcAft>
                <a:spcPts val="1200"/>
              </a:spcAft>
              <a:buFont typeface="+mj-lt"/>
              <a:buAutoNum type="alphaUcPeriod"/>
            </a:pPr>
            <a:r>
              <a:rPr lang="en-US" sz="2400" dirty="0"/>
              <a:t>Plants 1 and 2 are </a:t>
            </a:r>
            <a:r>
              <a:rPr lang="en-US" sz="2400" i="1" dirty="0"/>
              <a:t>t/t</a:t>
            </a:r>
            <a:r>
              <a:rPr lang="en-US" sz="2400" dirty="0"/>
              <a:t>; plants 3-5 are </a:t>
            </a:r>
            <a:r>
              <a:rPr lang="en-US" sz="2400" i="1" dirty="0"/>
              <a:t>T/t</a:t>
            </a:r>
            <a:r>
              <a:rPr lang="en-US" sz="2400" dirty="0"/>
              <a:t> or </a:t>
            </a:r>
            <a:r>
              <a:rPr lang="en-US" sz="2400" i="1" dirty="0"/>
              <a:t>T/T.</a:t>
            </a:r>
          </a:p>
          <a:p>
            <a:pPr marL="457200" indent="-457200">
              <a:spcAft>
                <a:spcPts val="1200"/>
              </a:spcAft>
              <a:buFont typeface="+mj-lt"/>
              <a:buAutoNum type="alphaUcPeriod"/>
            </a:pPr>
            <a:r>
              <a:rPr lang="en-US" sz="2400" dirty="0"/>
              <a:t>Plants 1 and 2 are </a:t>
            </a:r>
            <a:r>
              <a:rPr lang="en-US" sz="2400" i="1" dirty="0"/>
              <a:t>t/t</a:t>
            </a:r>
            <a:r>
              <a:rPr lang="en-US" sz="2400" dirty="0"/>
              <a:t>; plants 3 and 4 are </a:t>
            </a:r>
            <a:r>
              <a:rPr lang="en-US" sz="2400" i="1" dirty="0"/>
              <a:t>T/t;</a:t>
            </a:r>
            <a:r>
              <a:rPr lang="en-US" sz="2400" dirty="0"/>
              <a:t> plant 5 is </a:t>
            </a:r>
            <a:r>
              <a:rPr lang="en-US" sz="2400" i="1" dirty="0"/>
              <a:t>T/T.</a:t>
            </a:r>
            <a:endParaRPr lang="en-US" sz="2400" dirty="0"/>
          </a:p>
          <a:p>
            <a:pPr marL="457200" indent="-457200">
              <a:spcAft>
                <a:spcPts val="1200"/>
              </a:spcAft>
              <a:buFont typeface="+mj-lt"/>
              <a:buAutoNum type="alphaUcPeriod"/>
            </a:pPr>
            <a:r>
              <a:rPr lang="en-US" sz="2400" dirty="0"/>
              <a:t>I don’t think I can tell these plants’ likely genotypes by just looking at them on the picture.</a:t>
            </a:r>
          </a:p>
        </p:txBody>
      </p:sp>
      <p:sp>
        <p:nvSpPr>
          <p:cNvPr id="11" name="TextBox 10"/>
          <p:cNvSpPr txBox="1"/>
          <p:nvPr/>
        </p:nvSpPr>
        <p:spPr>
          <a:xfrm>
            <a:off x="2396822" y="6296235"/>
            <a:ext cx="369346" cy="461665"/>
          </a:xfrm>
          <a:prstGeom prst="rect">
            <a:avLst/>
          </a:prstGeom>
          <a:noFill/>
        </p:spPr>
        <p:txBody>
          <a:bodyPr wrap="square" rtlCol="0">
            <a:spAutoFit/>
          </a:bodyPr>
          <a:lstStyle/>
          <a:p>
            <a:r>
              <a:rPr lang="en-US" sz="2400" b="1" dirty="0">
                <a:solidFill>
                  <a:schemeClr val="bg1"/>
                </a:solidFill>
              </a:rPr>
              <a:t>5</a:t>
            </a:r>
          </a:p>
        </p:txBody>
      </p:sp>
      <p:sp>
        <p:nvSpPr>
          <p:cNvPr id="12" name="TextBox 11"/>
          <p:cNvSpPr txBox="1"/>
          <p:nvPr/>
        </p:nvSpPr>
        <p:spPr>
          <a:xfrm>
            <a:off x="3099997" y="6173505"/>
            <a:ext cx="7885542" cy="646331"/>
          </a:xfrm>
          <a:prstGeom prst="rect">
            <a:avLst/>
          </a:prstGeom>
          <a:noFill/>
        </p:spPr>
        <p:txBody>
          <a:bodyPr wrap="square" rtlCol="0">
            <a:spAutoFit/>
          </a:bodyPr>
          <a:lstStyle/>
          <a:p>
            <a:r>
              <a:rPr lang="en-US" sz="1200" dirty="0"/>
              <a:t>The image shows Dr. Sylvan </a:t>
            </a:r>
            <a:r>
              <a:rPr lang="en-US" sz="1200" dirty="0" err="1"/>
              <a:t>Wittwer</a:t>
            </a:r>
            <a:r>
              <a:rPr lang="en-US" sz="1200" dirty="0"/>
              <a:t> of Michigan State University with his research cabbages, in a 1957 photograph published in the Daily Herald. </a:t>
            </a:r>
            <a:r>
              <a:rPr lang="en-US" sz="1200" dirty="0">
                <a:hlinkClick r:id="rId4"/>
              </a:rPr>
              <a:t>https://collection.sciencemuseumgroup.org.uk/objects/co8799508/daily-herald-photograph-giant-cabbages-photographic-print</a:t>
            </a:r>
            <a:r>
              <a:rPr lang="en-US" sz="1200" dirty="0"/>
              <a:t> CC 4.0</a:t>
            </a:r>
          </a:p>
        </p:txBody>
      </p:sp>
      <p:sp>
        <p:nvSpPr>
          <p:cNvPr id="3" name="Slide Number Placeholder 2"/>
          <p:cNvSpPr>
            <a:spLocks noGrp="1"/>
          </p:cNvSpPr>
          <p:nvPr>
            <p:ph type="sldNum" sz="quarter" idx="12"/>
          </p:nvPr>
        </p:nvSpPr>
        <p:spPr/>
        <p:txBody>
          <a:bodyPr/>
          <a:lstStyle/>
          <a:p>
            <a:fld id="{45E194B5-502A-D943-A62E-7156BFB15284}" type="slidenum">
              <a:rPr lang="en-US" smtClean="0"/>
              <a:t>3</a:t>
            </a:fld>
            <a:endParaRPr lang="en-US" dirty="0"/>
          </a:p>
        </p:txBody>
      </p:sp>
    </p:spTree>
    <p:extLst>
      <p:ext uri="{BB962C8B-B14F-4D97-AF65-F5344CB8AC3E}">
        <p14:creationId xmlns:p14="http://schemas.microsoft.com/office/powerpoint/2010/main" val="44030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THE REVEAL</a:t>
            </a:r>
            <a:r>
              <a:rPr lang="mr-IN" sz="2400" b="1" dirty="0">
                <a:solidFill>
                  <a:schemeClr val="bg1"/>
                </a:solidFill>
              </a:rPr>
              <a:t>…</a:t>
            </a:r>
            <a:endParaRPr lang="en-US" sz="2400" b="1" dirty="0">
              <a:solidFill>
                <a:schemeClr val="bg1"/>
              </a:solidFill>
            </a:endParaRP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339789" y="5910872"/>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3458980" y="948630"/>
            <a:ext cx="8369450" cy="4770537"/>
          </a:xfrm>
          <a:prstGeom prst="rect">
            <a:avLst/>
          </a:prstGeom>
          <a:noFill/>
        </p:spPr>
        <p:txBody>
          <a:bodyPr wrap="square" rtlCol="0">
            <a:spAutoFit/>
          </a:bodyPr>
          <a:lstStyle/>
          <a:p>
            <a:pPr>
              <a:spcAft>
                <a:spcPts val="1200"/>
              </a:spcAft>
            </a:pPr>
            <a:r>
              <a:rPr lang="en-US" sz="2400" dirty="0"/>
              <a:t>The picture on the left shows a scientist tending to cabbage plants (numbered 1-5) in a laboratory setting. These plants are all the same age. With respect to the phenotype “height”, we can see that there is variation: some are substantially taller than others!</a:t>
            </a:r>
          </a:p>
          <a:p>
            <a:pPr>
              <a:spcAft>
                <a:spcPts val="1200"/>
              </a:spcAft>
            </a:pPr>
            <a:endParaRPr lang="en-US" sz="1200" b="1" dirty="0"/>
          </a:p>
          <a:p>
            <a:pPr>
              <a:spcAft>
                <a:spcPts val="1200"/>
              </a:spcAft>
            </a:pPr>
            <a:r>
              <a:rPr lang="en-US" sz="2400" b="1" dirty="0"/>
              <a:t>Assuming that what is true for peas is true for cabbage, what are the likely genotypes of these plants (in terms of their “</a:t>
            </a:r>
            <a:r>
              <a:rPr lang="en-US" sz="2400" b="1" i="1" dirty="0"/>
              <a:t>T</a:t>
            </a:r>
            <a:r>
              <a:rPr lang="en-US" sz="2400" b="1" dirty="0"/>
              <a:t>” gene)?</a:t>
            </a:r>
          </a:p>
          <a:p>
            <a:pPr>
              <a:spcAft>
                <a:spcPts val="1200"/>
              </a:spcAft>
            </a:pPr>
            <a:endParaRPr lang="en-US" sz="1200" b="1" dirty="0"/>
          </a:p>
          <a:p>
            <a:pPr marL="342900" indent="-342900">
              <a:spcAft>
                <a:spcPts val="1200"/>
              </a:spcAft>
              <a:buFont typeface="Wingdings" charset="2"/>
              <a:buChar char="Ø"/>
            </a:pPr>
            <a:r>
              <a:rPr lang="en-US" sz="2400" u="sng" dirty="0"/>
              <a:t>In this particular case</a:t>
            </a:r>
            <a:r>
              <a:rPr lang="en-US" sz="2400" dirty="0"/>
              <a:t>: </a:t>
            </a:r>
            <a:r>
              <a:rPr lang="en-US" sz="2400" b="1" dirty="0"/>
              <a:t>all plants were genotypically </a:t>
            </a:r>
            <a:r>
              <a:rPr lang="en-US" sz="2400" b="1" i="1" dirty="0"/>
              <a:t>t/t</a:t>
            </a:r>
            <a:r>
              <a:rPr lang="en-US" sz="2400" dirty="0"/>
              <a:t>, and they were all grown in the same conditions, BUT plants 3-5 were treated with active </a:t>
            </a:r>
            <a:r>
              <a:rPr lang="en-US" sz="2400" dirty="0" err="1"/>
              <a:t>giberellines</a:t>
            </a:r>
            <a:r>
              <a:rPr lang="en-US" sz="2400" dirty="0"/>
              <a:t>, plant hormones that promote growth.</a:t>
            </a:r>
          </a:p>
        </p:txBody>
      </p:sp>
      <p:sp>
        <p:nvSpPr>
          <p:cNvPr id="11" name="TextBox 10"/>
          <p:cNvSpPr txBox="1"/>
          <p:nvPr/>
        </p:nvSpPr>
        <p:spPr>
          <a:xfrm>
            <a:off x="2730651" y="5657611"/>
            <a:ext cx="369346" cy="461665"/>
          </a:xfrm>
          <a:prstGeom prst="rect">
            <a:avLst/>
          </a:prstGeom>
          <a:noFill/>
        </p:spPr>
        <p:txBody>
          <a:bodyPr wrap="square" rtlCol="0">
            <a:spAutoFit/>
          </a:bodyPr>
          <a:lstStyle/>
          <a:p>
            <a:r>
              <a:rPr lang="en-US" sz="2400" b="1" dirty="0">
                <a:solidFill>
                  <a:schemeClr val="bg1"/>
                </a:solidFill>
              </a:rPr>
              <a:t>5</a:t>
            </a:r>
          </a:p>
        </p:txBody>
      </p:sp>
      <p:sp>
        <p:nvSpPr>
          <p:cNvPr id="3" name="Slide Number Placeholder 2"/>
          <p:cNvSpPr>
            <a:spLocks noGrp="1"/>
          </p:cNvSpPr>
          <p:nvPr>
            <p:ph type="sldNum" sz="quarter" idx="12"/>
          </p:nvPr>
        </p:nvSpPr>
        <p:spPr/>
        <p:txBody>
          <a:bodyPr/>
          <a:lstStyle/>
          <a:p>
            <a:fld id="{45E194B5-502A-D943-A62E-7156BFB15284}" type="slidenum">
              <a:rPr lang="en-US" smtClean="0"/>
              <a:t>4</a:t>
            </a:fld>
            <a:endParaRPr lang="en-US"/>
          </a:p>
        </p:txBody>
      </p:sp>
      <p:pic>
        <p:nvPicPr>
          <p:cNvPr id="2" name="Picture 1">
            <a:extLst>
              <a:ext uri="{FF2B5EF4-FFF2-40B4-BE49-F238E27FC236}">
                <a16:creationId xmlns:a16="http://schemas.microsoft.com/office/drawing/2014/main" id="{AB3EEC20-7FEC-FA3D-2C93-88C0C997AEEA}"/>
              </a:ext>
            </a:extLst>
          </p:cNvPr>
          <p:cNvPicPr>
            <a:picLocks noChangeAspect="1"/>
          </p:cNvPicPr>
          <p:nvPr/>
        </p:nvPicPr>
        <p:blipFill>
          <a:blip r:embed="rId3"/>
          <a:stretch>
            <a:fillRect/>
          </a:stretch>
        </p:blipFill>
        <p:spPr>
          <a:xfrm>
            <a:off x="-5482" y="463834"/>
            <a:ext cx="2917371" cy="6411332"/>
          </a:xfrm>
          <a:prstGeom prst="rect">
            <a:avLst/>
          </a:prstGeom>
        </p:spPr>
      </p:pic>
      <p:sp>
        <p:nvSpPr>
          <p:cNvPr id="12" name="TextBox 11">
            <a:extLst>
              <a:ext uri="{FF2B5EF4-FFF2-40B4-BE49-F238E27FC236}">
                <a16:creationId xmlns:a16="http://schemas.microsoft.com/office/drawing/2014/main" id="{6BBE722E-525C-661C-8815-27C94DA6AF15}"/>
              </a:ext>
            </a:extLst>
          </p:cNvPr>
          <p:cNvSpPr txBox="1"/>
          <p:nvPr/>
        </p:nvSpPr>
        <p:spPr>
          <a:xfrm>
            <a:off x="516800" y="6497155"/>
            <a:ext cx="340158" cy="461665"/>
          </a:xfrm>
          <a:prstGeom prst="rect">
            <a:avLst/>
          </a:prstGeom>
          <a:noFill/>
        </p:spPr>
        <p:txBody>
          <a:bodyPr wrap="none" rtlCol="0">
            <a:spAutoFit/>
          </a:bodyPr>
          <a:lstStyle/>
          <a:p>
            <a:r>
              <a:rPr lang="en-US" sz="2400" b="1" dirty="0">
                <a:solidFill>
                  <a:schemeClr val="bg1"/>
                </a:solidFill>
              </a:rPr>
              <a:t>1</a:t>
            </a:r>
          </a:p>
        </p:txBody>
      </p:sp>
      <p:sp>
        <p:nvSpPr>
          <p:cNvPr id="14" name="TextBox 13">
            <a:extLst>
              <a:ext uri="{FF2B5EF4-FFF2-40B4-BE49-F238E27FC236}">
                <a16:creationId xmlns:a16="http://schemas.microsoft.com/office/drawing/2014/main" id="{398697D0-6576-FBF5-D500-4D65264DC3C6}"/>
              </a:ext>
            </a:extLst>
          </p:cNvPr>
          <p:cNvSpPr txBox="1"/>
          <p:nvPr/>
        </p:nvSpPr>
        <p:spPr>
          <a:xfrm>
            <a:off x="1206461" y="6496671"/>
            <a:ext cx="340158" cy="461665"/>
          </a:xfrm>
          <a:prstGeom prst="rect">
            <a:avLst/>
          </a:prstGeom>
          <a:noFill/>
        </p:spPr>
        <p:txBody>
          <a:bodyPr wrap="none" rtlCol="0">
            <a:spAutoFit/>
          </a:bodyPr>
          <a:lstStyle/>
          <a:p>
            <a:r>
              <a:rPr lang="en-US" sz="2400" b="1" dirty="0">
                <a:solidFill>
                  <a:schemeClr val="bg1"/>
                </a:solidFill>
              </a:rPr>
              <a:t>2</a:t>
            </a:r>
          </a:p>
        </p:txBody>
      </p:sp>
      <p:sp>
        <p:nvSpPr>
          <p:cNvPr id="15" name="TextBox 14">
            <a:extLst>
              <a:ext uri="{FF2B5EF4-FFF2-40B4-BE49-F238E27FC236}">
                <a16:creationId xmlns:a16="http://schemas.microsoft.com/office/drawing/2014/main" id="{AD8AAC21-8955-847F-1442-4E114B0468A4}"/>
              </a:ext>
            </a:extLst>
          </p:cNvPr>
          <p:cNvSpPr txBox="1"/>
          <p:nvPr/>
        </p:nvSpPr>
        <p:spPr>
          <a:xfrm>
            <a:off x="1644286" y="6498555"/>
            <a:ext cx="340158" cy="461665"/>
          </a:xfrm>
          <a:prstGeom prst="rect">
            <a:avLst/>
          </a:prstGeom>
          <a:noFill/>
        </p:spPr>
        <p:txBody>
          <a:bodyPr wrap="square" rtlCol="0">
            <a:spAutoFit/>
          </a:bodyPr>
          <a:lstStyle/>
          <a:p>
            <a:r>
              <a:rPr lang="en-US" sz="2400" b="1" dirty="0">
                <a:solidFill>
                  <a:schemeClr val="bg1"/>
                </a:solidFill>
              </a:rPr>
              <a:t>3</a:t>
            </a:r>
          </a:p>
        </p:txBody>
      </p:sp>
      <p:sp>
        <p:nvSpPr>
          <p:cNvPr id="16" name="TextBox 15">
            <a:extLst>
              <a:ext uri="{FF2B5EF4-FFF2-40B4-BE49-F238E27FC236}">
                <a16:creationId xmlns:a16="http://schemas.microsoft.com/office/drawing/2014/main" id="{09BBEC75-6295-786F-1AC9-C1753D15607F}"/>
              </a:ext>
            </a:extLst>
          </p:cNvPr>
          <p:cNvSpPr txBox="1"/>
          <p:nvPr/>
        </p:nvSpPr>
        <p:spPr>
          <a:xfrm>
            <a:off x="2005960" y="6476926"/>
            <a:ext cx="369346" cy="461665"/>
          </a:xfrm>
          <a:prstGeom prst="rect">
            <a:avLst/>
          </a:prstGeom>
          <a:noFill/>
        </p:spPr>
        <p:txBody>
          <a:bodyPr wrap="square" rtlCol="0">
            <a:spAutoFit/>
          </a:bodyPr>
          <a:lstStyle/>
          <a:p>
            <a:r>
              <a:rPr lang="en-US" sz="2400" b="1" dirty="0">
                <a:solidFill>
                  <a:schemeClr val="bg1"/>
                </a:solidFill>
              </a:rPr>
              <a:t>4</a:t>
            </a:r>
          </a:p>
        </p:txBody>
      </p:sp>
      <p:sp>
        <p:nvSpPr>
          <p:cNvPr id="17" name="TextBox 16">
            <a:extLst>
              <a:ext uri="{FF2B5EF4-FFF2-40B4-BE49-F238E27FC236}">
                <a16:creationId xmlns:a16="http://schemas.microsoft.com/office/drawing/2014/main" id="{89F7F39E-8ED3-EBD4-2133-D9A3BAEAC9FE}"/>
              </a:ext>
            </a:extLst>
          </p:cNvPr>
          <p:cNvSpPr txBox="1"/>
          <p:nvPr/>
        </p:nvSpPr>
        <p:spPr>
          <a:xfrm>
            <a:off x="2396822" y="6296235"/>
            <a:ext cx="369346" cy="461665"/>
          </a:xfrm>
          <a:prstGeom prst="rect">
            <a:avLst/>
          </a:prstGeom>
          <a:noFill/>
        </p:spPr>
        <p:txBody>
          <a:bodyPr wrap="square" rtlCol="0">
            <a:spAutoFit/>
          </a:bodyPr>
          <a:lstStyle/>
          <a:p>
            <a:r>
              <a:rPr lang="en-US" sz="2400" b="1" dirty="0">
                <a:solidFill>
                  <a:schemeClr val="bg1"/>
                </a:solidFill>
              </a:rPr>
              <a:t>5</a:t>
            </a:r>
          </a:p>
        </p:txBody>
      </p:sp>
      <p:sp>
        <p:nvSpPr>
          <p:cNvPr id="18" name="TextBox 17">
            <a:extLst>
              <a:ext uri="{FF2B5EF4-FFF2-40B4-BE49-F238E27FC236}">
                <a16:creationId xmlns:a16="http://schemas.microsoft.com/office/drawing/2014/main" id="{0076333A-9A3A-DAF1-58E0-61BF2F01C3CB}"/>
              </a:ext>
            </a:extLst>
          </p:cNvPr>
          <p:cNvSpPr txBox="1"/>
          <p:nvPr/>
        </p:nvSpPr>
        <p:spPr>
          <a:xfrm>
            <a:off x="3099997" y="6173505"/>
            <a:ext cx="7885542" cy="646331"/>
          </a:xfrm>
          <a:prstGeom prst="rect">
            <a:avLst/>
          </a:prstGeom>
          <a:noFill/>
        </p:spPr>
        <p:txBody>
          <a:bodyPr wrap="square" rtlCol="0">
            <a:spAutoFit/>
          </a:bodyPr>
          <a:lstStyle/>
          <a:p>
            <a:r>
              <a:rPr lang="en-US" sz="1200" dirty="0"/>
              <a:t>The image shows Dr. Sylvan </a:t>
            </a:r>
            <a:r>
              <a:rPr lang="en-US" sz="1200" dirty="0" err="1"/>
              <a:t>Wittwer</a:t>
            </a:r>
            <a:r>
              <a:rPr lang="en-US" sz="1200" dirty="0"/>
              <a:t> of Michigan State University with his research cabbages, in a 1957 photograph published in the Daily Herald. </a:t>
            </a:r>
            <a:r>
              <a:rPr lang="en-US" sz="1200" dirty="0">
                <a:hlinkClick r:id="rId4"/>
              </a:rPr>
              <a:t>https://collection.sciencemuseumgroup.org.uk/objects/co8799508/daily-herald-photograph-giant-cabbages-photographic-print</a:t>
            </a:r>
            <a:r>
              <a:rPr lang="en-US" sz="1200" dirty="0"/>
              <a:t> CC 4.0</a:t>
            </a:r>
          </a:p>
        </p:txBody>
      </p:sp>
    </p:spTree>
    <p:extLst>
      <p:ext uri="{BB962C8B-B14F-4D97-AF65-F5344CB8AC3E}">
        <p14:creationId xmlns:p14="http://schemas.microsoft.com/office/powerpoint/2010/main" val="58940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rgbClr val="0070C0"/>
          </a:solidFill>
        </p:spPr>
        <p:txBody>
          <a:bodyPr wrap="square" rtlCol="0">
            <a:spAutoFit/>
          </a:bodyPr>
          <a:lstStyle/>
          <a:p>
            <a:pPr algn="ctr"/>
            <a:r>
              <a:rPr lang="en-US" sz="2400" b="1" dirty="0">
                <a:solidFill>
                  <a:schemeClr val="bg1"/>
                </a:solidFill>
              </a:rPr>
              <a:t>THE TAKE-HOME MESSAGE </a:t>
            </a: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339789" y="5910872"/>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3458980" y="948630"/>
            <a:ext cx="8369450" cy="5478423"/>
          </a:xfrm>
          <a:prstGeom prst="rect">
            <a:avLst/>
          </a:prstGeom>
          <a:noFill/>
        </p:spPr>
        <p:txBody>
          <a:bodyPr wrap="square" rtlCol="0">
            <a:spAutoFit/>
          </a:bodyPr>
          <a:lstStyle/>
          <a:p>
            <a:pPr>
              <a:spcAft>
                <a:spcPts val="1200"/>
              </a:spcAft>
            </a:pPr>
            <a:r>
              <a:rPr lang="en-US" sz="2000" dirty="0"/>
              <a:t>The picture on the left shows a scientist tending to cabbage plants (numbered 1-5) in a laboratory setting. These plants are all the same age. With respect to the phenotype “height”, we can see that there is variation: some are substantially taller than others!</a:t>
            </a:r>
          </a:p>
          <a:p>
            <a:pPr>
              <a:spcAft>
                <a:spcPts val="1200"/>
              </a:spcAft>
            </a:pPr>
            <a:r>
              <a:rPr lang="en-US" sz="2000" b="1" dirty="0"/>
              <a:t>What are the genotypes of these plants (in terms of their “</a:t>
            </a:r>
            <a:r>
              <a:rPr lang="en-US" sz="2000" b="1" i="1" dirty="0"/>
              <a:t>T</a:t>
            </a:r>
            <a:r>
              <a:rPr lang="en-US" sz="2000" b="1" dirty="0"/>
              <a:t>” locus)?</a:t>
            </a:r>
          </a:p>
          <a:p>
            <a:pPr>
              <a:spcAft>
                <a:spcPts val="1200"/>
              </a:spcAft>
            </a:pPr>
            <a:endParaRPr lang="en-US" sz="1200" b="1" dirty="0"/>
          </a:p>
          <a:p>
            <a:pPr marL="342900" indent="-342900">
              <a:spcAft>
                <a:spcPts val="1200"/>
              </a:spcAft>
              <a:buFont typeface="Wingdings" charset="2"/>
              <a:buChar char="Ø"/>
            </a:pPr>
            <a:r>
              <a:rPr lang="en-US" sz="2000" u="sng" dirty="0"/>
              <a:t>In this particular case</a:t>
            </a:r>
            <a:r>
              <a:rPr lang="en-US" sz="2000" dirty="0"/>
              <a:t>: all plants were genotypically </a:t>
            </a:r>
            <a:r>
              <a:rPr lang="en-US" sz="2000" i="1" dirty="0"/>
              <a:t>t/t</a:t>
            </a:r>
            <a:r>
              <a:rPr lang="en-US" sz="2000" dirty="0"/>
              <a:t>, and they were all treated the same way, *except* plants 3-5 were treated with active </a:t>
            </a:r>
            <a:r>
              <a:rPr lang="en-US" sz="2000" dirty="0" err="1"/>
              <a:t>giberellines</a:t>
            </a:r>
            <a:r>
              <a:rPr lang="en-US" sz="2000" dirty="0"/>
              <a:t>, plant hormones that promote growth.</a:t>
            </a:r>
          </a:p>
          <a:p>
            <a:pPr marL="342900" indent="-342900">
              <a:spcAft>
                <a:spcPts val="1200"/>
              </a:spcAft>
              <a:buFont typeface="Wingdings" charset="2"/>
              <a:buChar char="Ø"/>
            </a:pPr>
            <a:r>
              <a:rPr lang="en-US" sz="2000" dirty="0"/>
              <a:t>Difference in height, like in all phenotypes, is influenced by multiple factors, including genetic differences and non-genetic differences (</a:t>
            </a:r>
            <a:r>
              <a:rPr lang="en-US" sz="2000" i="1" dirty="0"/>
              <a:t>e.g</a:t>
            </a:r>
            <a:r>
              <a:rPr lang="en-US" sz="2000" dirty="0"/>
              <a:t>. differences in environment). </a:t>
            </a:r>
          </a:p>
          <a:p>
            <a:pPr marL="342900" indent="-342900">
              <a:spcAft>
                <a:spcPts val="1200"/>
              </a:spcAft>
              <a:buFont typeface="Wingdings" charset="2"/>
              <a:buChar char="Ø"/>
            </a:pPr>
            <a:r>
              <a:rPr lang="en-US" sz="2000" dirty="0"/>
              <a:t>To assess the influence of one specific factor on one particular phenotype we need many individuals that are identical, and are treated identically, *except* for the factor being studied (genetic or non-genetic).</a:t>
            </a:r>
          </a:p>
        </p:txBody>
      </p:sp>
      <p:sp>
        <p:nvSpPr>
          <p:cNvPr id="11" name="TextBox 10"/>
          <p:cNvSpPr txBox="1"/>
          <p:nvPr/>
        </p:nvSpPr>
        <p:spPr>
          <a:xfrm>
            <a:off x="2730651" y="5657611"/>
            <a:ext cx="369346" cy="461665"/>
          </a:xfrm>
          <a:prstGeom prst="rect">
            <a:avLst/>
          </a:prstGeom>
          <a:noFill/>
        </p:spPr>
        <p:txBody>
          <a:bodyPr wrap="square" rtlCol="0">
            <a:spAutoFit/>
          </a:bodyPr>
          <a:lstStyle/>
          <a:p>
            <a:r>
              <a:rPr lang="en-US" sz="2400" b="1" dirty="0">
                <a:solidFill>
                  <a:schemeClr val="bg1"/>
                </a:solidFill>
              </a:rPr>
              <a:t>5</a:t>
            </a:r>
          </a:p>
        </p:txBody>
      </p:sp>
      <p:sp>
        <p:nvSpPr>
          <p:cNvPr id="3" name="Slide Number Placeholder 2"/>
          <p:cNvSpPr>
            <a:spLocks noGrp="1"/>
          </p:cNvSpPr>
          <p:nvPr>
            <p:ph type="sldNum" sz="quarter" idx="12"/>
          </p:nvPr>
        </p:nvSpPr>
        <p:spPr/>
        <p:txBody>
          <a:bodyPr/>
          <a:lstStyle/>
          <a:p>
            <a:fld id="{45E194B5-502A-D943-A62E-7156BFB15284}" type="slidenum">
              <a:rPr lang="en-US" smtClean="0"/>
              <a:t>5</a:t>
            </a:fld>
            <a:endParaRPr lang="en-US"/>
          </a:p>
        </p:txBody>
      </p:sp>
      <p:pic>
        <p:nvPicPr>
          <p:cNvPr id="2" name="Picture 1">
            <a:extLst>
              <a:ext uri="{FF2B5EF4-FFF2-40B4-BE49-F238E27FC236}">
                <a16:creationId xmlns:a16="http://schemas.microsoft.com/office/drawing/2014/main" id="{AF7BAE2C-D5C4-F0B5-2B1C-19E3103EBE74}"/>
              </a:ext>
            </a:extLst>
          </p:cNvPr>
          <p:cNvPicPr>
            <a:picLocks noChangeAspect="1"/>
          </p:cNvPicPr>
          <p:nvPr/>
        </p:nvPicPr>
        <p:blipFill>
          <a:blip r:embed="rId3"/>
          <a:stretch>
            <a:fillRect/>
          </a:stretch>
        </p:blipFill>
        <p:spPr>
          <a:xfrm>
            <a:off x="-5482" y="463834"/>
            <a:ext cx="2917371" cy="6411332"/>
          </a:xfrm>
          <a:prstGeom prst="rect">
            <a:avLst/>
          </a:prstGeom>
        </p:spPr>
      </p:pic>
      <p:sp>
        <p:nvSpPr>
          <p:cNvPr id="12" name="TextBox 11">
            <a:extLst>
              <a:ext uri="{FF2B5EF4-FFF2-40B4-BE49-F238E27FC236}">
                <a16:creationId xmlns:a16="http://schemas.microsoft.com/office/drawing/2014/main" id="{D85A529F-40E8-31C4-5E1B-55139EA469A2}"/>
              </a:ext>
            </a:extLst>
          </p:cNvPr>
          <p:cNvSpPr txBox="1"/>
          <p:nvPr/>
        </p:nvSpPr>
        <p:spPr>
          <a:xfrm>
            <a:off x="516800" y="6497155"/>
            <a:ext cx="340158" cy="461665"/>
          </a:xfrm>
          <a:prstGeom prst="rect">
            <a:avLst/>
          </a:prstGeom>
          <a:noFill/>
        </p:spPr>
        <p:txBody>
          <a:bodyPr wrap="none" rtlCol="0">
            <a:spAutoFit/>
          </a:bodyPr>
          <a:lstStyle/>
          <a:p>
            <a:r>
              <a:rPr lang="en-US" sz="2400" b="1" dirty="0">
                <a:solidFill>
                  <a:schemeClr val="bg1"/>
                </a:solidFill>
              </a:rPr>
              <a:t>1</a:t>
            </a:r>
          </a:p>
        </p:txBody>
      </p:sp>
      <p:sp>
        <p:nvSpPr>
          <p:cNvPr id="14" name="TextBox 13">
            <a:extLst>
              <a:ext uri="{FF2B5EF4-FFF2-40B4-BE49-F238E27FC236}">
                <a16:creationId xmlns:a16="http://schemas.microsoft.com/office/drawing/2014/main" id="{47F7C4D2-78E0-635E-C37D-AF6C129511BB}"/>
              </a:ext>
            </a:extLst>
          </p:cNvPr>
          <p:cNvSpPr txBox="1"/>
          <p:nvPr/>
        </p:nvSpPr>
        <p:spPr>
          <a:xfrm>
            <a:off x="1206461" y="6496671"/>
            <a:ext cx="340158" cy="461665"/>
          </a:xfrm>
          <a:prstGeom prst="rect">
            <a:avLst/>
          </a:prstGeom>
          <a:noFill/>
        </p:spPr>
        <p:txBody>
          <a:bodyPr wrap="none" rtlCol="0">
            <a:spAutoFit/>
          </a:bodyPr>
          <a:lstStyle/>
          <a:p>
            <a:r>
              <a:rPr lang="en-US" sz="2400" b="1" dirty="0">
                <a:solidFill>
                  <a:schemeClr val="bg1"/>
                </a:solidFill>
              </a:rPr>
              <a:t>2</a:t>
            </a:r>
          </a:p>
        </p:txBody>
      </p:sp>
      <p:sp>
        <p:nvSpPr>
          <p:cNvPr id="15" name="TextBox 14">
            <a:extLst>
              <a:ext uri="{FF2B5EF4-FFF2-40B4-BE49-F238E27FC236}">
                <a16:creationId xmlns:a16="http://schemas.microsoft.com/office/drawing/2014/main" id="{7F90F246-21CF-81B2-03F0-017E78BDDCC4}"/>
              </a:ext>
            </a:extLst>
          </p:cNvPr>
          <p:cNvSpPr txBox="1"/>
          <p:nvPr/>
        </p:nvSpPr>
        <p:spPr>
          <a:xfrm>
            <a:off x="1644286" y="6498555"/>
            <a:ext cx="340158" cy="461665"/>
          </a:xfrm>
          <a:prstGeom prst="rect">
            <a:avLst/>
          </a:prstGeom>
          <a:noFill/>
        </p:spPr>
        <p:txBody>
          <a:bodyPr wrap="square" rtlCol="0">
            <a:spAutoFit/>
          </a:bodyPr>
          <a:lstStyle/>
          <a:p>
            <a:r>
              <a:rPr lang="en-US" sz="2400" b="1" dirty="0">
                <a:solidFill>
                  <a:schemeClr val="bg1"/>
                </a:solidFill>
              </a:rPr>
              <a:t>3</a:t>
            </a:r>
          </a:p>
        </p:txBody>
      </p:sp>
      <p:sp>
        <p:nvSpPr>
          <p:cNvPr id="16" name="TextBox 15">
            <a:extLst>
              <a:ext uri="{FF2B5EF4-FFF2-40B4-BE49-F238E27FC236}">
                <a16:creationId xmlns:a16="http://schemas.microsoft.com/office/drawing/2014/main" id="{8C29026E-E97D-ABC9-E5AE-774FDB9D287E}"/>
              </a:ext>
            </a:extLst>
          </p:cNvPr>
          <p:cNvSpPr txBox="1"/>
          <p:nvPr/>
        </p:nvSpPr>
        <p:spPr>
          <a:xfrm>
            <a:off x="2005960" y="6476926"/>
            <a:ext cx="369346" cy="461665"/>
          </a:xfrm>
          <a:prstGeom prst="rect">
            <a:avLst/>
          </a:prstGeom>
          <a:noFill/>
        </p:spPr>
        <p:txBody>
          <a:bodyPr wrap="square" rtlCol="0">
            <a:spAutoFit/>
          </a:bodyPr>
          <a:lstStyle/>
          <a:p>
            <a:r>
              <a:rPr lang="en-US" sz="2400" b="1" dirty="0">
                <a:solidFill>
                  <a:schemeClr val="bg1"/>
                </a:solidFill>
              </a:rPr>
              <a:t>4</a:t>
            </a:r>
          </a:p>
        </p:txBody>
      </p:sp>
      <p:sp>
        <p:nvSpPr>
          <p:cNvPr id="17" name="TextBox 16">
            <a:extLst>
              <a:ext uri="{FF2B5EF4-FFF2-40B4-BE49-F238E27FC236}">
                <a16:creationId xmlns:a16="http://schemas.microsoft.com/office/drawing/2014/main" id="{3AFF2444-F045-5181-34AC-D8D5CEFB5757}"/>
              </a:ext>
            </a:extLst>
          </p:cNvPr>
          <p:cNvSpPr txBox="1"/>
          <p:nvPr/>
        </p:nvSpPr>
        <p:spPr>
          <a:xfrm>
            <a:off x="2396822" y="6296235"/>
            <a:ext cx="369346" cy="461665"/>
          </a:xfrm>
          <a:prstGeom prst="rect">
            <a:avLst/>
          </a:prstGeom>
          <a:noFill/>
        </p:spPr>
        <p:txBody>
          <a:bodyPr wrap="square" rtlCol="0">
            <a:spAutoFit/>
          </a:bodyPr>
          <a:lstStyle/>
          <a:p>
            <a:r>
              <a:rPr lang="en-US" sz="2400" b="1" dirty="0">
                <a:solidFill>
                  <a:schemeClr val="bg1"/>
                </a:solidFill>
              </a:rPr>
              <a:t>5</a:t>
            </a:r>
          </a:p>
        </p:txBody>
      </p:sp>
      <p:sp>
        <p:nvSpPr>
          <p:cNvPr id="18" name="TextBox 17">
            <a:extLst>
              <a:ext uri="{FF2B5EF4-FFF2-40B4-BE49-F238E27FC236}">
                <a16:creationId xmlns:a16="http://schemas.microsoft.com/office/drawing/2014/main" id="{FC8ED846-61F3-EA2D-5ED8-39B0681653D9}"/>
              </a:ext>
            </a:extLst>
          </p:cNvPr>
          <p:cNvSpPr txBox="1"/>
          <p:nvPr/>
        </p:nvSpPr>
        <p:spPr>
          <a:xfrm>
            <a:off x="3274117" y="6423193"/>
            <a:ext cx="7885542" cy="461665"/>
          </a:xfrm>
          <a:prstGeom prst="rect">
            <a:avLst/>
          </a:prstGeom>
          <a:noFill/>
        </p:spPr>
        <p:txBody>
          <a:bodyPr wrap="square" rtlCol="0">
            <a:spAutoFit/>
          </a:bodyPr>
          <a:lstStyle/>
          <a:p>
            <a:r>
              <a:rPr lang="en-US" sz="1200" dirty="0"/>
              <a:t>Image from: </a:t>
            </a:r>
            <a:r>
              <a:rPr lang="en-US" sz="1200" dirty="0">
                <a:hlinkClick r:id="rId4"/>
              </a:rPr>
              <a:t>https://collection.sciencemuseumgroup.org.uk/objects/co8799508/daily-herald-photograph-giant-cabbages-photographic-print</a:t>
            </a:r>
            <a:r>
              <a:rPr lang="en-US" sz="1200" dirty="0"/>
              <a:t> CC 4.0</a:t>
            </a:r>
          </a:p>
        </p:txBody>
      </p:sp>
    </p:spTree>
    <p:extLst>
      <p:ext uri="{BB962C8B-B14F-4D97-AF65-F5344CB8AC3E}">
        <p14:creationId xmlns:p14="http://schemas.microsoft.com/office/powerpoint/2010/main" val="149883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CLICKER QUESTION!</a:t>
            </a: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339789" y="5910872"/>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705482" y="798023"/>
            <a:ext cx="10751412" cy="3354765"/>
          </a:xfrm>
          <a:prstGeom prst="rect">
            <a:avLst/>
          </a:prstGeom>
          <a:noFill/>
        </p:spPr>
        <p:txBody>
          <a:bodyPr wrap="square" rtlCol="0">
            <a:spAutoFit/>
          </a:bodyPr>
          <a:lstStyle/>
          <a:p>
            <a:pPr>
              <a:spcAft>
                <a:spcPts val="1200"/>
              </a:spcAft>
            </a:pPr>
            <a:r>
              <a:rPr lang="en-US" sz="2400" dirty="0"/>
              <a:t>One of the phenotypes that Mendel examined in his work on pea plants was plant height. He had plants that were “tall” and plants that were “short”. We refer to the two alleles postulated to be responsible for this phenotypic difference as </a:t>
            </a:r>
            <a:r>
              <a:rPr lang="en-US" sz="2400" i="1" dirty="0"/>
              <a:t>T</a:t>
            </a:r>
            <a:r>
              <a:rPr lang="en-US" sz="2400" dirty="0"/>
              <a:t> (present in tall but not in short plants) and </a:t>
            </a:r>
            <a:r>
              <a:rPr lang="en-US" sz="2400" i="1" dirty="0"/>
              <a:t>t</a:t>
            </a:r>
            <a:r>
              <a:rPr lang="en-US" sz="2400" dirty="0"/>
              <a:t>.</a:t>
            </a:r>
          </a:p>
          <a:p>
            <a:r>
              <a:rPr lang="en-US" sz="2400" b="1" dirty="0"/>
              <a:t>True or false: A garden pea with the </a:t>
            </a:r>
            <a:r>
              <a:rPr lang="en-US" sz="2400" b="1" i="1" dirty="0"/>
              <a:t>t/t</a:t>
            </a:r>
            <a:r>
              <a:rPr lang="en-US" sz="2400" b="1" dirty="0"/>
              <a:t> genotype will be short.</a:t>
            </a:r>
          </a:p>
          <a:p>
            <a:endParaRPr lang="en-US" sz="2400" b="1" dirty="0"/>
          </a:p>
          <a:p>
            <a:pPr marL="457200" indent="-457200">
              <a:spcAft>
                <a:spcPts val="1200"/>
              </a:spcAft>
              <a:buFont typeface="+mj-lt"/>
              <a:buAutoNum type="alphaUcPeriod"/>
            </a:pPr>
            <a:r>
              <a:rPr lang="en-US" sz="2400" dirty="0"/>
              <a:t>TRUE!</a:t>
            </a:r>
          </a:p>
          <a:p>
            <a:pPr marL="457200" indent="-457200">
              <a:spcAft>
                <a:spcPts val="1200"/>
              </a:spcAft>
              <a:buFont typeface="+mj-lt"/>
              <a:buAutoNum type="alphaUcPeriod"/>
            </a:pPr>
            <a:r>
              <a:rPr lang="en-US" sz="2400" dirty="0"/>
              <a:t>FALSE!</a:t>
            </a:r>
          </a:p>
        </p:txBody>
      </p:sp>
      <p:sp>
        <p:nvSpPr>
          <p:cNvPr id="11" name="TextBox 10"/>
          <p:cNvSpPr txBox="1"/>
          <p:nvPr/>
        </p:nvSpPr>
        <p:spPr>
          <a:xfrm>
            <a:off x="2730651" y="5657611"/>
            <a:ext cx="369346" cy="461665"/>
          </a:xfrm>
          <a:prstGeom prst="rect">
            <a:avLst/>
          </a:prstGeom>
          <a:noFill/>
        </p:spPr>
        <p:txBody>
          <a:bodyPr wrap="square" rtlCol="0">
            <a:spAutoFit/>
          </a:bodyPr>
          <a:lstStyle/>
          <a:p>
            <a:r>
              <a:rPr lang="en-US" sz="2400" b="1" dirty="0">
                <a:solidFill>
                  <a:schemeClr val="bg1"/>
                </a:solidFill>
              </a:rPr>
              <a:t>5</a:t>
            </a:r>
          </a:p>
        </p:txBody>
      </p:sp>
      <p:sp>
        <p:nvSpPr>
          <p:cNvPr id="3" name="Slide Number Placeholder 2"/>
          <p:cNvSpPr>
            <a:spLocks noGrp="1"/>
          </p:cNvSpPr>
          <p:nvPr>
            <p:ph type="sldNum" sz="quarter" idx="12"/>
          </p:nvPr>
        </p:nvSpPr>
        <p:spPr/>
        <p:txBody>
          <a:bodyPr/>
          <a:lstStyle/>
          <a:p>
            <a:fld id="{45E194B5-502A-D943-A62E-7156BFB15284}" type="slidenum">
              <a:rPr lang="en-US" smtClean="0"/>
              <a:t>6</a:t>
            </a:fld>
            <a:endParaRPr lang="en-US"/>
          </a:p>
        </p:txBody>
      </p:sp>
    </p:spTree>
    <p:extLst>
      <p:ext uri="{BB962C8B-B14F-4D97-AF65-F5344CB8AC3E}">
        <p14:creationId xmlns:p14="http://schemas.microsoft.com/office/powerpoint/2010/main" val="86571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CLICKER QUESTION!</a:t>
            </a: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339789" y="5910872"/>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705482" y="798023"/>
            <a:ext cx="10751412" cy="3354765"/>
          </a:xfrm>
          <a:prstGeom prst="rect">
            <a:avLst/>
          </a:prstGeom>
          <a:noFill/>
        </p:spPr>
        <p:txBody>
          <a:bodyPr wrap="square" rtlCol="0">
            <a:spAutoFit/>
          </a:bodyPr>
          <a:lstStyle/>
          <a:p>
            <a:pPr>
              <a:spcAft>
                <a:spcPts val="1200"/>
              </a:spcAft>
            </a:pPr>
            <a:r>
              <a:rPr lang="en-US" sz="2400" dirty="0"/>
              <a:t>One of the phenotypes that Mendel examined in his work on pea plants was plant height. He had plants that were “tall” and plants that were “short”. We refer to the two alleles postulated to be responsible for this phenotypic difference as </a:t>
            </a:r>
            <a:r>
              <a:rPr lang="en-US" sz="2400" i="1" dirty="0"/>
              <a:t>T</a:t>
            </a:r>
            <a:r>
              <a:rPr lang="en-US" sz="2400" dirty="0"/>
              <a:t> (present in tall but not in short plants) and </a:t>
            </a:r>
            <a:r>
              <a:rPr lang="en-US" sz="2400" i="1" dirty="0"/>
              <a:t>t</a:t>
            </a:r>
            <a:r>
              <a:rPr lang="en-US" sz="2400" dirty="0"/>
              <a:t>.</a:t>
            </a:r>
          </a:p>
          <a:p>
            <a:r>
              <a:rPr lang="en-US" sz="2400" b="1" dirty="0"/>
              <a:t>True or false: A garden pea with the </a:t>
            </a:r>
            <a:r>
              <a:rPr lang="en-US" sz="2400" b="1" i="1" dirty="0"/>
              <a:t>T/T</a:t>
            </a:r>
            <a:r>
              <a:rPr lang="en-US" sz="2400" b="1" dirty="0"/>
              <a:t> genotype will be tall.</a:t>
            </a:r>
          </a:p>
          <a:p>
            <a:endParaRPr lang="en-US" sz="2400" b="1" dirty="0"/>
          </a:p>
          <a:p>
            <a:pPr marL="457200" indent="-457200">
              <a:spcAft>
                <a:spcPts val="1200"/>
              </a:spcAft>
              <a:buFont typeface="+mj-lt"/>
              <a:buAutoNum type="alphaUcPeriod"/>
            </a:pPr>
            <a:r>
              <a:rPr lang="en-US" sz="2400" dirty="0"/>
              <a:t>TRUE!</a:t>
            </a:r>
          </a:p>
          <a:p>
            <a:pPr marL="457200" indent="-457200">
              <a:spcAft>
                <a:spcPts val="1200"/>
              </a:spcAft>
              <a:buFont typeface="+mj-lt"/>
              <a:buAutoNum type="alphaUcPeriod"/>
            </a:pPr>
            <a:r>
              <a:rPr lang="en-US" sz="2400" dirty="0"/>
              <a:t>FALSE!</a:t>
            </a:r>
          </a:p>
        </p:txBody>
      </p:sp>
      <p:sp>
        <p:nvSpPr>
          <p:cNvPr id="11" name="TextBox 10"/>
          <p:cNvSpPr txBox="1"/>
          <p:nvPr/>
        </p:nvSpPr>
        <p:spPr>
          <a:xfrm>
            <a:off x="2730651" y="5657611"/>
            <a:ext cx="369346" cy="461665"/>
          </a:xfrm>
          <a:prstGeom prst="rect">
            <a:avLst/>
          </a:prstGeom>
          <a:noFill/>
        </p:spPr>
        <p:txBody>
          <a:bodyPr wrap="square" rtlCol="0">
            <a:spAutoFit/>
          </a:bodyPr>
          <a:lstStyle/>
          <a:p>
            <a:r>
              <a:rPr lang="en-US" sz="2400" b="1" dirty="0">
                <a:solidFill>
                  <a:schemeClr val="bg1"/>
                </a:solidFill>
              </a:rPr>
              <a:t>5</a:t>
            </a:r>
          </a:p>
        </p:txBody>
      </p:sp>
      <p:sp>
        <p:nvSpPr>
          <p:cNvPr id="3" name="Slide Number Placeholder 2"/>
          <p:cNvSpPr>
            <a:spLocks noGrp="1"/>
          </p:cNvSpPr>
          <p:nvPr>
            <p:ph type="sldNum" sz="quarter" idx="12"/>
          </p:nvPr>
        </p:nvSpPr>
        <p:spPr/>
        <p:txBody>
          <a:bodyPr/>
          <a:lstStyle/>
          <a:p>
            <a:fld id="{45E194B5-502A-D943-A62E-7156BFB15284}" type="slidenum">
              <a:rPr lang="en-US" smtClean="0"/>
              <a:t>7</a:t>
            </a:fld>
            <a:endParaRPr lang="en-US"/>
          </a:p>
        </p:txBody>
      </p:sp>
    </p:spTree>
    <p:extLst>
      <p:ext uri="{BB962C8B-B14F-4D97-AF65-F5344CB8AC3E}">
        <p14:creationId xmlns:p14="http://schemas.microsoft.com/office/powerpoint/2010/main" val="191396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461665"/>
          </a:xfrm>
          <a:prstGeom prst="rect">
            <a:avLst/>
          </a:prstGeom>
          <a:solidFill>
            <a:schemeClr val="tx1"/>
          </a:solidFill>
        </p:spPr>
        <p:txBody>
          <a:bodyPr wrap="square" rtlCol="0">
            <a:spAutoFit/>
          </a:bodyPr>
          <a:lstStyle/>
          <a:p>
            <a:pPr algn="ctr"/>
            <a:r>
              <a:rPr lang="en-US" sz="2400" b="1" dirty="0">
                <a:solidFill>
                  <a:schemeClr val="bg1"/>
                </a:solidFill>
              </a:rPr>
              <a:t>What does Mendel’s “</a:t>
            </a:r>
            <a:r>
              <a:rPr lang="en-US" sz="2400" b="1" i="1" dirty="0">
                <a:solidFill>
                  <a:schemeClr val="bg1"/>
                </a:solidFill>
              </a:rPr>
              <a:t>T</a:t>
            </a:r>
            <a:r>
              <a:rPr lang="en-US" sz="2400" b="1" dirty="0">
                <a:solidFill>
                  <a:schemeClr val="bg1"/>
                </a:solidFill>
              </a:rPr>
              <a:t> gene” do?</a:t>
            </a:r>
          </a:p>
        </p:txBody>
      </p:sp>
      <p:sp>
        <p:nvSpPr>
          <p:cNvPr id="6" name="TextBox 5"/>
          <p:cNvSpPr txBox="1"/>
          <p:nvPr/>
        </p:nvSpPr>
        <p:spPr>
          <a:xfrm>
            <a:off x="705482" y="6192361"/>
            <a:ext cx="340158" cy="461665"/>
          </a:xfrm>
          <a:prstGeom prst="rect">
            <a:avLst/>
          </a:prstGeom>
          <a:noFill/>
        </p:spPr>
        <p:txBody>
          <a:bodyPr wrap="none" rtlCol="0">
            <a:spAutoFit/>
          </a:bodyPr>
          <a:lstStyle/>
          <a:p>
            <a:r>
              <a:rPr lang="en-US" sz="2400" b="1" dirty="0">
                <a:solidFill>
                  <a:schemeClr val="bg1"/>
                </a:solidFill>
              </a:rPr>
              <a:t>1</a:t>
            </a:r>
          </a:p>
        </p:txBody>
      </p:sp>
      <p:sp>
        <p:nvSpPr>
          <p:cNvPr id="7" name="TextBox 6"/>
          <p:cNvSpPr txBox="1"/>
          <p:nvPr/>
        </p:nvSpPr>
        <p:spPr>
          <a:xfrm>
            <a:off x="1438690" y="6307989"/>
            <a:ext cx="340158" cy="461665"/>
          </a:xfrm>
          <a:prstGeom prst="rect">
            <a:avLst/>
          </a:prstGeom>
          <a:noFill/>
        </p:spPr>
        <p:txBody>
          <a:bodyPr wrap="none" rtlCol="0">
            <a:spAutoFit/>
          </a:bodyPr>
          <a:lstStyle/>
          <a:p>
            <a:r>
              <a:rPr lang="en-US" sz="2400" b="1" dirty="0">
                <a:solidFill>
                  <a:schemeClr val="bg1"/>
                </a:solidFill>
              </a:rPr>
              <a:t>2</a:t>
            </a:r>
          </a:p>
        </p:txBody>
      </p:sp>
      <p:sp>
        <p:nvSpPr>
          <p:cNvPr id="8" name="TextBox 7"/>
          <p:cNvSpPr txBox="1"/>
          <p:nvPr/>
        </p:nvSpPr>
        <p:spPr>
          <a:xfrm>
            <a:off x="1978115" y="5961529"/>
            <a:ext cx="340158" cy="461665"/>
          </a:xfrm>
          <a:prstGeom prst="rect">
            <a:avLst/>
          </a:prstGeom>
          <a:noFill/>
        </p:spPr>
        <p:txBody>
          <a:bodyPr wrap="square" rtlCol="0">
            <a:spAutoFit/>
          </a:bodyPr>
          <a:lstStyle/>
          <a:p>
            <a:r>
              <a:rPr lang="en-US" sz="2400" b="1" dirty="0">
                <a:solidFill>
                  <a:schemeClr val="bg1"/>
                </a:solidFill>
              </a:rPr>
              <a:t>3</a:t>
            </a:r>
          </a:p>
        </p:txBody>
      </p:sp>
      <p:sp>
        <p:nvSpPr>
          <p:cNvPr id="9" name="TextBox 8"/>
          <p:cNvSpPr txBox="1"/>
          <p:nvPr/>
        </p:nvSpPr>
        <p:spPr>
          <a:xfrm>
            <a:off x="2339789" y="5910872"/>
            <a:ext cx="369346" cy="461665"/>
          </a:xfrm>
          <a:prstGeom prst="rect">
            <a:avLst/>
          </a:prstGeom>
          <a:noFill/>
        </p:spPr>
        <p:txBody>
          <a:bodyPr wrap="square" rtlCol="0">
            <a:spAutoFit/>
          </a:bodyPr>
          <a:lstStyle/>
          <a:p>
            <a:r>
              <a:rPr lang="en-US" sz="2400" b="1" dirty="0">
                <a:solidFill>
                  <a:schemeClr val="bg1"/>
                </a:solidFill>
              </a:rPr>
              <a:t>4</a:t>
            </a:r>
          </a:p>
        </p:txBody>
      </p:sp>
      <p:sp>
        <p:nvSpPr>
          <p:cNvPr id="10" name="TextBox 9"/>
          <p:cNvSpPr txBox="1"/>
          <p:nvPr/>
        </p:nvSpPr>
        <p:spPr>
          <a:xfrm>
            <a:off x="705482" y="798023"/>
            <a:ext cx="10751412" cy="4585871"/>
          </a:xfrm>
          <a:prstGeom prst="rect">
            <a:avLst/>
          </a:prstGeom>
          <a:noFill/>
        </p:spPr>
        <p:txBody>
          <a:bodyPr wrap="square" rtlCol="0">
            <a:spAutoFit/>
          </a:bodyPr>
          <a:lstStyle/>
          <a:p>
            <a:pPr>
              <a:spcAft>
                <a:spcPts val="1200"/>
              </a:spcAft>
            </a:pPr>
            <a:r>
              <a:rPr lang="en-US" sz="2400" dirty="0"/>
              <a:t>Known as the </a:t>
            </a:r>
            <a:r>
              <a:rPr lang="en-US" sz="2400" i="1" dirty="0"/>
              <a:t>Le</a:t>
            </a:r>
            <a:r>
              <a:rPr lang="en-US" sz="2400" dirty="0"/>
              <a:t> gene, it encodes an enzyme that catalyzes the transformation of a </a:t>
            </a:r>
            <a:r>
              <a:rPr lang="en-US" sz="2400" dirty="0" err="1"/>
              <a:t>giberellin</a:t>
            </a:r>
            <a:r>
              <a:rPr lang="en-US" sz="2400" dirty="0"/>
              <a:t> precursor into its bioactive form. </a:t>
            </a:r>
          </a:p>
          <a:p>
            <a:pPr>
              <a:spcAft>
                <a:spcPts val="1200"/>
              </a:spcAft>
            </a:pPr>
            <a:endParaRPr lang="en-US" sz="1200" dirty="0"/>
          </a:p>
          <a:p>
            <a:pPr>
              <a:spcAft>
                <a:spcPts val="1200"/>
              </a:spcAft>
            </a:pPr>
            <a:r>
              <a:rPr lang="en-US" sz="2400" dirty="0"/>
              <a:t>Mendel’s “short” plants are homozygous for an allele of the </a:t>
            </a:r>
            <a:r>
              <a:rPr lang="en-US" sz="2400" i="1" dirty="0"/>
              <a:t>Le</a:t>
            </a:r>
            <a:r>
              <a:rPr lang="en-US" sz="2400" dirty="0"/>
              <a:t> gene (known as the</a:t>
            </a:r>
            <a:r>
              <a:rPr lang="en-US" sz="2400" i="1" dirty="0"/>
              <a:t> le </a:t>
            </a:r>
            <a:r>
              <a:rPr lang="en-US" sz="2400" dirty="0"/>
              <a:t>allele) that has a small difference in DNA sequence compared to the wild-type. This difference results in the production of a form of the protein that has impaired catalytic activity.</a:t>
            </a:r>
            <a:endParaRPr lang="en-US" sz="1200" dirty="0"/>
          </a:p>
          <a:p>
            <a:pPr marL="342900" indent="-342900">
              <a:spcAft>
                <a:spcPts val="1200"/>
              </a:spcAft>
              <a:buFont typeface="Wingdings" pitchFamily="2" charset="2"/>
              <a:buChar char="à"/>
            </a:pPr>
            <a:r>
              <a:rPr lang="en-US" sz="2400" i="1" dirty="0"/>
              <a:t>le/le </a:t>
            </a:r>
            <a:r>
              <a:rPr lang="en-US" sz="2400" dirty="0"/>
              <a:t>plants produce an ineffective enzyme </a:t>
            </a:r>
            <a:r>
              <a:rPr lang="en-US" sz="2400" dirty="0">
                <a:sym typeface="Wingdings" pitchFamily="2" charset="2"/>
              </a:rPr>
              <a:t> </a:t>
            </a:r>
            <a:r>
              <a:rPr lang="en-US" sz="2400" dirty="0"/>
              <a:t>they can only produce very small amount of active </a:t>
            </a:r>
            <a:r>
              <a:rPr lang="en-US" sz="2400" dirty="0" err="1"/>
              <a:t>giberellin</a:t>
            </a:r>
            <a:r>
              <a:rPr lang="en-US" sz="2400" dirty="0"/>
              <a:t> </a:t>
            </a:r>
            <a:r>
              <a:rPr lang="en-US" sz="2400" dirty="0">
                <a:sym typeface="Wingdings" pitchFamily="2" charset="2"/>
              </a:rPr>
              <a:t> they cannot grow tall. </a:t>
            </a:r>
          </a:p>
          <a:p>
            <a:pPr>
              <a:spcAft>
                <a:spcPts val="1200"/>
              </a:spcAft>
            </a:pPr>
            <a:r>
              <a:rPr lang="en-US" sz="2400" dirty="0">
                <a:sym typeface="Wingdings" pitchFamily="2" charset="2"/>
              </a:rPr>
              <a:t>	I</a:t>
            </a:r>
            <a:r>
              <a:rPr lang="en-US" sz="2400" dirty="0"/>
              <a:t>f we give </a:t>
            </a:r>
            <a:r>
              <a:rPr lang="en-US" sz="2400" i="1" dirty="0"/>
              <a:t>le/le </a:t>
            </a:r>
            <a:r>
              <a:rPr lang="en-US" sz="2400" dirty="0"/>
              <a:t>plants active </a:t>
            </a:r>
            <a:r>
              <a:rPr lang="en-US" sz="2400" dirty="0" err="1"/>
              <a:t>giberellin</a:t>
            </a:r>
            <a:r>
              <a:rPr lang="en-US" sz="2400" dirty="0"/>
              <a:t> so that they don’t need to make 	them themselves, then they can grow as tall as </a:t>
            </a:r>
            <a:r>
              <a:rPr lang="en-US" sz="2400" i="1" dirty="0"/>
              <a:t>LE/LE </a:t>
            </a:r>
            <a:r>
              <a:rPr lang="en-US" sz="2400" dirty="0"/>
              <a:t>(</a:t>
            </a:r>
            <a:r>
              <a:rPr lang="en-US" sz="2400" i="1" dirty="0"/>
              <a:t>T/T</a:t>
            </a:r>
            <a:r>
              <a:rPr lang="en-US" sz="2400" dirty="0"/>
              <a:t>, “tall”) plants!</a:t>
            </a:r>
          </a:p>
        </p:txBody>
      </p:sp>
      <p:sp>
        <p:nvSpPr>
          <p:cNvPr id="3" name="Slide Number Placeholder 2"/>
          <p:cNvSpPr>
            <a:spLocks noGrp="1"/>
          </p:cNvSpPr>
          <p:nvPr>
            <p:ph type="sldNum" sz="quarter" idx="12"/>
          </p:nvPr>
        </p:nvSpPr>
        <p:spPr/>
        <p:txBody>
          <a:bodyPr/>
          <a:lstStyle/>
          <a:p>
            <a:fld id="{45E194B5-502A-D943-A62E-7156BFB15284}" type="slidenum">
              <a:rPr lang="en-US" smtClean="0"/>
              <a:t>8</a:t>
            </a:fld>
            <a:endParaRPr lang="en-US"/>
          </a:p>
        </p:txBody>
      </p:sp>
    </p:spTree>
    <p:extLst>
      <p:ext uri="{BB962C8B-B14F-4D97-AF65-F5344CB8AC3E}">
        <p14:creationId xmlns:p14="http://schemas.microsoft.com/office/powerpoint/2010/main" val="2041511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2177</Words>
  <Application>Microsoft Macintosh PowerPoint</Application>
  <PresentationFormat>Widescreen</PresentationFormat>
  <Paragraphs>157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SMGSans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86</cp:revision>
  <dcterms:created xsi:type="dcterms:W3CDTF">2023-08-24T15:00:12Z</dcterms:created>
  <dcterms:modified xsi:type="dcterms:W3CDTF">2024-04-14T01:18:15Z</dcterms:modified>
</cp:coreProperties>
</file>